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sldIdLst>
    <p:sldId id="256" r:id="rId3"/>
    <p:sldId id="552" r:id="rId4"/>
    <p:sldId id="551" r:id="rId5"/>
    <p:sldId id="497" r:id="rId6"/>
    <p:sldId id="519" r:id="rId7"/>
    <p:sldId id="494" r:id="rId8"/>
    <p:sldId id="517" r:id="rId9"/>
    <p:sldId id="518" r:id="rId10"/>
    <p:sldId id="524" r:id="rId11"/>
    <p:sldId id="516" r:id="rId12"/>
    <p:sldId id="495" r:id="rId13"/>
    <p:sldId id="463" r:id="rId14"/>
    <p:sldId id="520" r:id="rId15"/>
    <p:sldId id="521" r:id="rId16"/>
    <p:sldId id="522" r:id="rId17"/>
    <p:sldId id="468" r:id="rId18"/>
    <p:sldId id="548" r:id="rId19"/>
    <p:sldId id="482" r:id="rId20"/>
    <p:sldId id="490" r:id="rId21"/>
    <p:sldId id="484" r:id="rId22"/>
    <p:sldId id="512" r:id="rId23"/>
    <p:sldId id="550" r:id="rId24"/>
    <p:sldId id="553" r:id="rId25"/>
    <p:sldId id="462" r:id="rId26"/>
    <p:sldId id="425" r:id="rId27"/>
    <p:sldId id="486" r:id="rId28"/>
    <p:sldId id="523" r:id="rId29"/>
    <p:sldId id="464" r:id="rId30"/>
    <p:sldId id="485" r:id="rId31"/>
    <p:sldId id="466" r:id="rId32"/>
    <p:sldId id="474" r:id="rId33"/>
    <p:sldId id="525" r:id="rId34"/>
    <p:sldId id="526" r:id="rId35"/>
    <p:sldId id="527" r:id="rId36"/>
    <p:sldId id="528" r:id="rId37"/>
    <p:sldId id="529" r:id="rId38"/>
    <p:sldId id="549" r:id="rId39"/>
    <p:sldId id="530" r:id="rId40"/>
    <p:sldId id="467" r:id="rId41"/>
    <p:sldId id="475" r:id="rId42"/>
    <p:sldId id="531" r:id="rId43"/>
    <p:sldId id="470" r:id="rId44"/>
    <p:sldId id="473" r:id="rId45"/>
    <p:sldId id="532" r:id="rId46"/>
    <p:sldId id="533" r:id="rId47"/>
    <p:sldId id="479" r:id="rId48"/>
    <p:sldId id="488" r:id="rId49"/>
    <p:sldId id="534" r:id="rId50"/>
    <p:sldId id="471" r:id="rId51"/>
    <p:sldId id="480" r:id="rId52"/>
    <p:sldId id="472" r:id="rId53"/>
    <p:sldId id="499" r:id="rId54"/>
    <p:sldId id="506" r:id="rId55"/>
    <p:sldId id="498" r:id="rId56"/>
    <p:sldId id="500" r:id="rId57"/>
    <p:sldId id="501" r:id="rId58"/>
    <p:sldId id="502" r:id="rId59"/>
    <p:sldId id="503" r:id="rId60"/>
    <p:sldId id="536" r:id="rId61"/>
    <p:sldId id="537" r:id="rId62"/>
    <p:sldId id="538" r:id="rId63"/>
    <p:sldId id="539" r:id="rId64"/>
    <p:sldId id="540" r:id="rId65"/>
    <p:sldId id="541" r:id="rId66"/>
    <p:sldId id="542" r:id="rId67"/>
    <p:sldId id="543" r:id="rId68"/>
    <p:sldId id="544" r:id="rId69"/>
    <p:sldId id="545" r:id="rId70"/>
    <p:sldId id="546" r:id="rId71"/>
    <p:sldId id="547" r:id="rId72"/>
    <p:sldId id="504" r:id="rId73"/>
  </p:sldIdLst>
  <p:sldSz cx="9144000" cy="6858000" type="screen4x3"/>
  <p:notesSz cx="6858000" cy="9144000"/>
  <p:custDataLst>
    <p:tags r:id="rId7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666633"/>
    <a:srgbClr val="CC6600"/>
    <a:srgbClr val="EAEAEA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24" d="100"/>
          <a:sy n="124" d="100"/>
        </p:scale>
        <p:origin x="1224" y="102"/>
      </p:cViewPr>
      <p:guideLst>
        <p:guide orient="horz" pos="2159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8" Type="http://schemas.openxmlformats.org/officeDocument/2006/relationships/tags" Target="tags/tag13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notesMaster" Target="notesMasters/notesMaster1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2A86944-9BA9-4FD9-8741-704A76E22052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 userDrawn="1"/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  <a:defRPr/>
            </a:pPr>
            <a:r>
              <a:rPr lang="zh-CN" altLang="en-US" sz="3200" smtClean="0">
                <a:solidFill>
                  <a:schemeClr val="bg1"/>
                </a:solidFill>
                <a:ea typeface="黑体" panose="02010609060101010101" pitchFamily="49" charset="-122"/>
              </a:rPr>
              <a:t>单击此处编辑母版标题样式</a:t>
            </a:r>
            <a:endParaRPr lang="zh-CN" altLang="en-US" sz="3200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C59504D-A15B-4761-B957-B97E625F353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DE9659F-EA50-4ACF-B864-3A53B6FEAE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0056A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8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9" name="Rectangle 12"/>
          <p:cNvSpPr>
            <a:spLocks noChangeArrowheads="1"/>
          </p:cNvSpPr>
          <p:nvPr userDrawn="1"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1">
            <a:gsLst>
              <a:gs pos="0">
                <a:srgbClr val="0056AC"/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zh-CN" sz="120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" y="76598"/>
            <a:ext cx="931378" cy="9140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edu.huaweicloud.com/courses" TargetMode="External"/><Relationship Id="rId1" Type="http://schemas.openxmlformats.org/officeDocument/2006/relationships/hyperlink" Target="ftp://202.202.43.106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2" Type="http://schemas.openxmlformats.org/officeDocument/2006/relationships/slideLayout" Target="../slideLayouts/slideLayout4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hyperlink" Target="https://baike.baidu.com/item/MapReduce/133425" TargetMode="External"/><Relationship Id="rId2" Type="http://schemas.openxmlformats.org/officeDocument/2006/relationships/hyperlink" Target="https://baike.baidu.com/item/HDFS/4836121" TargetMode="External"/><Relationship Id="rId1" Type="http://schemas.openxmlformats.org/officeDocument/2006/relationships/hyperlink" Target="https://hadoop.apache.org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hyperlink" Target="https://hive.apache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hyperlink" Target="http://spark.apache.org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huaweicloud.com/product/mr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0" y="0"/>
            <a:ext cx="9144000" cy="2133600"/>
          </a:xfrm>
          <a:prstGeom prst="rect">
            <a:avLst/>
          </a:prstGeom>
          <a:solidFill>
            <a:srgbClr val="0056A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1">
            <a:gsLst>
              <a:gs pos="0">
                <a:srgbClr val="0056AC"/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chemeClr val="bg1"/>
                </a:solidFill>
              </a:rPr>
              <a:t>                                                                          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4101" name="Rectangle 6"/>
          <p:cNvSpPr txBox="1">
            <a:spLocks noChangeArrowheads="1"/>
          </p:cNvSpPr>
          <p:nvPr/>
        </p:nvSpPr>
        <p:spPr bwMode="auto">
          <a:xfrm>
            <a:off x="381110" y="2359269"/>
            <a:ext cx="8610374" cy="1588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800" b="1" dirty="0" smtClean="0">
                <a:latin typeface="+mj-ea"/>
                <a:ea typeface="+mj-ea"/>
              </a:rPr>
              <a:t>云计算与大数据平台综合实践</a:t>
            </a:r>
            <a:endParaRPr lang="en-US" altLang="zh-CN" sz="4800" b="1" dirty="0" smtClean="0">
              <a:latin typeface="+mj-ea"/>
              <a:ea typeface="+mj-ea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800" b="1" dirty="0" smtClean="0">
                <a:latin typeface="+mj-ea"/>
                <a:ea typeface="+mj-ea"/>
              </a:rPr>
              <a:t>-</a:t>
            </a:r>
            <a:r>
              <a:rPr lang="zh-CN" altLang="en-US" sz="4800" b="1" dirty="0" smtClean="0">
                <a:latin typeface="+mj-ea"/>
                <a:ea typeface="+mj-ea"/>
              </a:rPr>
              <a:t>基础概念与课程内容</a:t>
            </a:r>
            <a:endParaRPr lang="zh-CN" altLang="en-US" sz="4800" b="1" dirty="0">
              <a:latin typeface="+mj-ea"/>
              <a:ea typeface="+mj-ea"/>
            </a:endParaRPr>
          </a:p>
        </p:txBody>
      </p:sp>
      <p:sp>
        <p:nvSpPr>
          <p:cNvPr id="4102" name="Oval 7"/>
          <p:cNvSpPr>
            <a:spLocks noChangeArrowheads="1"/>
          </p:cNvSpPr>
          <p:nvPr/>
        </p:nvSpPr>
        <p:spPr bwMode="auto">
          <a:xfrm>
            <a:off x="1447800" y="304800"/>
            <a:ext cx="990600" cy="1600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4103" name="Rectangle 9"/>
          <p:cNvSpPr>
            <a:spLocks noChangeArrowheads="1"/>
          </p:cNvSpPr>
          <p:nvPr/>
        </p:nvSpPr>
        <p:spPr bwMode="auto">
          <a:xfrm>
            <a:off x="0" y="2133600"/>
            <a:ext cx="9144000" cy="152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C0C0C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4104" name="Picture 2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76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588"/>
            <a:ext cx="2970213" cy="214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588"/>
            <a:ext cx="2971800" cy="213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7" name="TextBox 1"/>
          <p:cNvSpPr txBox="1">
            <a:spLocks noChangeArrowheads="1"/>
          </p:cNvSpPr>
          <p:nvPr/>
        </p:nvSpPr>
        <p:spPr bwMode="auto">
          <a:xfrm>
            <a:off x="914496" y="4967600"/>
            <a:ext cx="82295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 smtClean="0"/>
              <a:t>重庆邮电大学 计算机科学</a:t>
            </a:r>
            <a:r>
              <a:rPr lang="zh-CN" altLang="en-US" sz="2400" b="1" dirty="0"/>
              <a:t>与技术学院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人工智能</a:t>
            </a:r>
            <a:r>
              <a:rPr lang="zh-CN" altLang="en-US" sz="2400" b="1" dirty="0" smtClean="0"/>
              <a:t>学院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学习资源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47810"/>
          </a:xfrm>
        </p:spPr>
        <p:txBody>
          <a:bodyPr/>
          <a:lstStyle/>
          <a:p>
            <a:r>
              <a:rPr lang="zh-CN" altLang="en-US" dirty="0" smtClean="0"/>
              <a:t>课程</a:t>
            </a:r>
            <a:r>
              <a:rPr lang="en-US" altLang="zh-CN" dirty="0" smtClean="0"/>
              <a:t>FTP</a:t>
            </a:r>
            <a:r>
              <a:rPr lang="zh-CN" altLang="en-US" dirty="0" smtClean="0"/>
              <a:t>服务器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hlinkClick r:id="rId1"/>
              </a:rPr>
              <a:t>    ftp://202.202.43.106</a:t>
            </a:r>
            <a:r>
              <a:rPr lang="en-US" altLang="zh-CN" dirty="0" smtClean="0"/>
              <a:t> </a:t>
            </a:r>
            <a:r>
              <a:rPr lang="zh-CN" altLang="en-US" dirty="0" smtClean="0"/>
              <a:t>用户名</a:t>
            </a:r>
            <a:r>
              <a:rPr lang="en-US" altLang="zh-CN" dirty="0" smtClean="0"/>
              <a:t>:s </a:t>
            </a:r>
            <a:r>
              <a:rPr lang="zh-CN" altLang="en-US" dirty="0" smtClean="0"/>
              <a:t>无密码</a:t>
            </a:r>
            <a:endParaRPr lang="en-US" altLang="zh-CN" dirty="0" smtClean="0"/>
          </a:p>
          <a:p>
            <a:r>
              <a:rPr lang="zh-CN" altLang="en-US" dirty="0" smtClean="0"/>
              <a:t>华为云学习资源</a:t>
            </a: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edu.huaweicloud.com/courses</a:t>
            </a:r>
            <a:endParaRPr lang="en-US" altLang="zh-CN" dirty="0" smtClean="0"/>
          </a:p>
          <a:p>
            <a:r>
              <a:rPr lang="en-US" altLang="zh-CN" dirty="0" smtClean="0"/>
              <a:t>B</a:t>
            </a:r>
            <a:r>
              <a:rPr lang="zh-CN" altLang="en-US" dirty="0" smtClean="0"/>
              <a:t>站学习视频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 尚硅谷大数据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 黑马</a:t>
            </a:r>
            <a:r>
              <a:rPr lang="zh-CN" altLang="en-US" dirty="0"/>
              <a:t>训练营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14654" y="2895614"/>
            <a:ext cx="4800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基础概念</a:t>
            </a:r>
            <a:endParaRPr lang="zh-CN" altLang="en-US" sz="7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什么是云计算？</a:t>
            </a:r>
            <a:endParaRPr lang="zh-CN" altLang="en-US" dirty="0" smtClean="0"/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zh-CN" altLang="en-US" dirty="0" smtClean="0"/>
              <a:t>将大量用网络连接的计算</a:t>
            </a:r>
            <a:r>
              <a:rPr lang="zh-CN" altLang="en-US" dirty="0"/>
              <a:t>资源进行</a:t>
            </a:r>
            <a:r>
              <a:rPr lang="zh-CN" altLang="en-US" dirty="0" smtClean="0"/>
              <a:t>统一的管理和调度，构成一个计算资源池来向用户提供按需服务。</a:t>
            </a:r>
            <a:br>
              <a:rPr lang="zh-CN" altLang="en-US" dirty="0" smtClean="0"/>
            </a:br>
            <a:br>
              <a:rPr lang="zh-CN" altLang="en-US" dirty="0" smtClean="0"/>
            </a:b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云计算的发展</a:t>
            </a:r>
            <a:r>
              <a:rPr lang="en-US" altLang="zh-CN" dirty="0" smtClean="0"/>
              <a:t>-1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66862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云计算的发展</a:t>
            </a:r>
            <a:r>
              <a:rPr lang="en-US" altLang="zh-CN" dirty="0" smtClean="0"/>
              <a:t>-2</a:t>
            </a:r>
            <a:endParaRPr lang="zh-CN" altLang="en-US" dirty="0"/>
          </a:p>
        </p:txBody>
      </p:sp>
      <p:pic>
        <p:nvPicPr>
          <p:cNvPr id="1026" name="Picture 2" descr="https://img2018.cnblogs.com/news/1/201910/1-20191013205049454-1741768594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5787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云计算的发展</a:t>
            </a:r>
            <a:r>
              <a:rPr lang="en-US" altLang="zh-CN" dirty="0" smtClean="0"/>
              <a:t>-3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" y="1066862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云计算核心技术</a:t>
            </a:r>
            <a:endParaRPr lang="zh-CN" altLang="en-US" dirty="0" smtClean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虚拟化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存储技术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计算模型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云管理平台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资源虚拟化</a:t>
            </a:r>
            <a:endParaRPr lang="zh-CN" altLang="en-US" dirty="0"/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xfrm>
            <a:off x="457308" y="1295456"/>
            <a:ext cx="8229600" cy="4525963"/>
          </a:xfrm>
        </p:spPr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系统级虚拟化：</a:t>
            </a:r>
            <a:r>
              <a:rPr lang="en-US" altLang="zh-CN" dirty="0"/>
              <a:t>Xen</a:t>
            </a:r>
            <a:r>
              <a:rPr lang="zh-CN" altLang="en-US" dirty="0"/>
              <a:t>，</a:t>
            </a:r>
            <a:r>
              <a:rPr lang="en-US" altLang="zh-CN" dirty="0"/>
              <a:t>KVM</a:t>
            </a:r>
            <a:r>
              <a:rPr lang="zh-CN" altLang="en-US" dirty="0"/>
              <a:t>，</a:t>
            </a:r>
            <a:r>
              <a:rPr lang="en-US" altLang="zh-CN" dirty="0" err="1"/>
              <a:t>Vmware</a:t>
            </a:r>
            <a:r>
              <a:rPr lang="zh-CN" altLang="en-US" dirty="0"/>
              <a:t>，</a:t>
            </a:r>
            <a:r>
              <a:rPr lang="en-US" altLang="zh-CN" dirty="0"/>
              <a:t>Hyper-V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应用</a:t>
            </a:r>
            <a:r>
              <a:rPr lang="zh-CN" altLang="en-US" dirty="0"/>
              <a:t>级虚拟化：</a:t>
            </a:r>
            <a:r>
              <a:rPr lang="en-US" altLang="zh-CN" dirty="0"/>
              <a:t>Docker</a:t>
            </a:r>
            <a:r>
              <a:rPr lang="zh-CN" altLang="en-US" dirty="0"/>
              <a:t>（容器技术）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971550" lvl="1" indent="-514350">
              <a:buFont typeface="+mj-lt"/>
              <a:buAutoNum type="arabicPeriod"/>
            </a:pP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endParaRPr lang="en-US" altLang="zh-CN" dirty="0"/>
          </a:p>
        </p:txBody>
      </p:sp>
      <p:pic>
        <p:nvPicPr>
          <p:cNvPr id="1028" name="Picture 4" descr="https://img-blog.csdnimg.cn/img_convert/ab47f6da6c280c36ebaafcf135803983.jpe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39" y="2730399"/>
            <a:ext cx="3207224" cy="348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-blog.csdnimg.cn/img_convert/56b7eaf925cf11b385a4a9ea2b1a84fd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885" y="2660637"/>
            <a:ext cx="3684401" cy="348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958462" y="6223477"/>
            <a:ext cx="162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系统级虚拟化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019762" y="6206391"/>
            <a:ext cx="160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应用级虚拟化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云计算的服务层次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690" cy="480052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b="1" dirty="0" smtClean="0"/>
              <a:t>基础设施</a:t>
            </a:r>
            <a:r>
              <a:rPr lang="zh-CN" altLang="en-US" sz="2400" dirty="0"/>
              <a:t>即</a:t>
            </a:r>
            <a:r>
              <a:rPr lang="zh-CN" altLang="en-US" sz="2400" dirty="0" smtClean="0"/>
              <a:t>服务（</a:t>
            </a:r>
            <a:r>
              <a:rPr lang="en-US" altLang="zh-CN" sz="2400" dirty="0" smtClean="0"/>
              <a:t>Infrastructure, </a:t>
            </a:r>
            <a:r>
              <a:rPr lang="en-US" altLang="zh-CN" sz="2400" dirty="0" err="1" smtClean="0"/>
              <a:t>Iaas</a:t>
            </a:r>
            <a:r>
              <a:rPr lang="zh-CN" altLang="en-US" sz="2400" dirty="0" smtClean="0"/>
              <a:t>）：云服务提供商把</a:t>
            </a:r>
            <a:r>
              <a:rPr lang="en-US" altLang="zh-CN" sz="2400" dirty="0" smtClean="0"/>
              <a:t>IT</a:t>
            </a:r>
            <a:r>
              <a:rPr lang="zh-CN" altLang="en-US" sz="2400" dirty="0" smtClean="0"/>
              <a:t>系统的基础设施层作为服务，例如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云主机</a:t>
            </a:r>
            <a:r>
              <a:rPr lang="zh-CN" altLang="en-US" sz="2400" dirty="0" smtClean="0"/>
              <a:t>。  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 smtClean="0"/>
              <a:t>平台</a:t>
            </a:r>
            <a:r>
              <a:rPr lang="zh-CN" altLang="en-US" sz="2400" dirty="0" smtClean="0"/>
              <a:t>即服务（</a:t>
            </a:r>
            <a:r>
              <a:rPr lang="en-US" altLang="zh-CN" sz="2400" dirty="0" smtClean="0"/>
              <a:t>Platform, PaaS </a:t>
            </a:r>
            <a:r>
              <a:rPr lang="zh-CN" altLang="en-US" sz="2400" dirty="0" smtClean="0"/>
              <a:t>）：</a:t>
            </a:r>
            <a:r>
              <a:rPr lang="en-US" altLang="zh-CN" sz="2400" dirty="0" smtClean="0"/>
              <a:t> </a:t>
            </a:r>
            <a:r>
              <a:rPr lang="zh-CN" altLang="en-US" sz="2400" dirty="0" smtClean="0"/>
              <a:t>云服务提供商把</a:t>
            </a:r>
            <a:r>
              <a:rPr lang="en-US" altLang="zh-CN" sz="2400" dirty="0" smtClean="0"/>
              <a:t>IT</a:t>
            </a:r>
            <a:r>
              <a:rPr lang="zh-CN" altLang="en-US" sz="2400" dirty="0" smtClean="0"/>
              <a:t>系统中的平台软件层作为服务，例如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云数据库，云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WEB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服务器</a:t>
            </a:r>
            <a:r>
              <a:rPr lang="zh-CN" altLang="en-US" sz="2400" dirty="0" smtClean="0"/>
              <a:t>。</a:t>
            </a:r>
            <a:endParaRPr lang="zh-CN" alt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 smtClean="0"/>
              <a:t>软件</a:t>
            </a:r>
            <a:r>
              <a:rPr lang="zh-CN" altLang="en-US" sz="2400" dirty="0" smtClean="0"/>
              <a:t>即服务（</a:t>
            </a:r>
            <a:r>
              <a:rPr lang="en-US" altLang="zh-CN" sz="2400" dirty="0" smtClean="0"/>
              <a:t>Software, SaaS</a:t>
            </a:r>
            <a:r>
              <a:rPr lang="zh-CN" altLang="en-US" sz="2400" dirty="0" smtClean="0"/>
              <a:t>）。云服务提供商把</a:t>
            </a:r>
            <a:r>
              <a:rPr lang="en-US" altLang="zh-CN" sz="2400" dirty="0" smtClean="0"/>
              <a:t>IT</a:t>
            </a:r>
            <a:r>
              <a:rPr lang="zh-CN" altLang="en-US" sz="2400" dirty="0" smtClean="0"/>
              <a:t>系通中的应用软件层作为服务，消费者不用自己安装直接使用，例如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Office365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，百度网盘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zh-CN" altLang="en-US" sz="2400" dirty="0"/>
              <a:t>云原</a:t>
            </a:r>
            <a:r>
              <a:rPr lang="zh-CN" altLang="en-US" sz="2400" dirty="0" smtClean="0"/>
              <a:t>生（</a:t>
            </a:r>
            <a:r>
              <a:rPr lang="en-US" altLang="zh-CN" sz="2400" dirty="0"/>
              <a:t>Cloud Native</a:t>
            </a:r>
            <a:r>
              <a:rPr lang="zh-CN" altLang="en-US" sz="2400" dirty="0" smtClean="0"/>
              <a:t>）：是应用系统部署运行</a:t>
            </a:r>
            <a:r>
              <a:rPr lang="zh-CN" altLang="en-US" sz="2400" dirty="0"/>
              <a:t>在云上的解决方案，充分利用云计算优势对应</a:t>
            </a:r>
            <a:r>
              <a:rPr lang="zh-CN" altLang="en-US" sz="2400" dirty="0" smtClean="0"/>
              <a:t>用系统进行</a:t>
            </a:r>
            <a:r>
              <a:rPr lang="zh-CN" altLang="en-US" sz="2400" dirty="0"/>
              <a:t>设计、实现、部署、交付和操作的</a:t>
            </a:r>
            <a:r>
              <a:rPr lang="zh-CN" altLang="en-US" sz="2400" dirty="0" smtClean="0"/>
              <a:t>应用系统架构方法。</a:t>
            </a:r>
            <a:endParaRPr lang="zh-CN" altLang="en-US" sz="2400" dirty="0" smtClean="0"/>
          </a:p>
          <a:p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示例：重庆邮电大学</a:t>
            </a:r>
            <a:r>
              <a:rPr lang="en-US" altLang="zh-CN" dirty="0" smtClean="0"/>
              <a:t>-</a:t>
            </a:r>
            <a:r>
              <a:rPr lang="zh-CN" altLang="en-US" dirty="0" smtClean="0"/>
              <a:t>中兴</a:t>
            </a:r>
            <a:r>
              <a:rPr lang="en-US" altLang="zh-CN" dirty="0" smtClean="0"/>
              <a:t>ICT</a:t>
            </a:r>
            <a:r>
              <a:rPr lang="zh-CN" altLang="en-US" dirty="0" smtClean="0"/>
              <a:t>云平台（基于</a:t>
            </a:r>
            <a:r>
              <a:rPr lang="en-US" altLang="zh-CN" dirty="0" smtClean="0"/>
              <a:t>OpenStack</a:t>
            </a:r>
            <a:r>
              <a:rPr lang="zh-CN" altLang="en-US" dirty="0" smtClean="0"/>
              <a:t>的私有云）</a:t>
            </a:r>
            <a:endParaRPr lang="zh-CN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08" y="1102154"/>
            <a:ext cx="7619800" cy="541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      本课程课堂教学部分共计 </a:t>
            </a:r>
            <a:r>
              <a:rPr lang="en-US" altLang="zh-CN" dirty="0" smtClean="0"/>
              <a:t>40 </a:t>
            </a:r>
            <a:r>
              <a:rPr lang="zh-CN" altLang="en-US" dirty="0" smtClean="0"/>
              <a:t>学时，包括</a:t>
            </a:r>
            <a:r>
              <a:rPr lang="en-US" altLang="zh-CN" dirty="0" smtClean="0"/>
              <a:t>4</a:t>
            </a:r>
            <a:r>
              <a:rPr lang="zh-CN" altLang="en-US" dirty="0" smtClean="0"/>
              <a:t>部分内容：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Hadoop </a:t>
            </a:r>
            <a:r>
              <a:rPr lang="zh-CN" altLang="en-US" dirty="0" smtClean="0"/>
              <a:t>大数据平台 </a:t>
            </a:r>
            <a:r>
              <a:rPr lang="en-US" altLang="zh-CN" dirty="0"/>
              <a:t>(</a:t>
            </a:r>
            <a:r>
              <a:rPr lang="en-US" altLang="zh-CN" dirty="0" smtClean="0"/>
              <a:t>8</a:t>
            </a:r>
            <a:r>
              <a:rPr lang="zh-CN" altLang="en-US" dirty="0" smtClean="0"/>
              <a:t>学时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 </a:t>
            </a:r>
            <a:r>
              <a:rPr lang="en-US" altLang="zh-CN" dirty="0"/>
              <a:t>Hive </a:t>
            </a:r>
            <a:r>
              <a:rPr lang="zh-CN" altLang="en-US" dirty="0" smtClean="0"/>
              <a:t>分布式数据仓库 </a:t>
            </a:r>
            <a:r>
              <a:rPr lang="en-US" altLang="zh-CN" dirty="0" smtClean="0"/>
              <a:t>(8 </a:t>
            </a:r>
            <a:r>
              <a:rPr lang="zh-CN" altLang="en-US" dirty="0" smtClean="0"/>
              <a:t>学时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 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大数据平台 </a:t>
            </a:r>
            <a:r>
              <a:rPr lang="en-US" altLang="zh-CN" dirty="0" smtClean="0"/>
              <a:t>(8 </a:t>
            </a:r>
            <a:r>
              <a:rPr lang="zh-CN" altLang="en-US" dirty="0" smtClean="0"/>
              <a:t>学时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综合案例</a:t>
            </a:r>
            <a:r>
              <a:rPr lang="en-US" altLang="zh-CN" dirty="0"/>
              <a:t>(</a:t>
            </a:r>
            <a:r>
              <a:rPr lang="en-US" altLang="zh-CN" dirty="0" smtClean="0"/>
              <a:t>16 </a:t>
            </a:r>
            <a:r>
              <a:rPr lang="zh-CN" altLang="en-US" dirty="0" smtClean="0"/>
              <a:t>学时</a:t>
            </a:r>
            <a:r>
              <a:rPr lang="en-US" altLang="zh-CN" dirty="0" smtClean="0"/>
              <a:t>,</a:t>
            </a:r>
            <a:r>
              <a:rPr lang="zh-CN" altLang="en-US" dirty="0" smtClean="0"/>
              <a:t>融入华为云相关内容）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示例：华为云</a:t>
            </a:r>
            <a:r>
              <a:rPr lang="en-US" altLang="zh-CN" dirty="0" smtClean="0"/>
              <a:t>1</a:t>
            </a:r>
            <a:r>
              <a:rPr lang="zh-CN" altLang="en-US" dirty="0" smtClean="0"/>
              <a:t>（公有云）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02" y="1447851"/>
            <a:ext cx="7162611" cy="427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示例：华为</a:t>
            </a:r>
            <a:r>
              <a:rPr lang="zh-CN" altLang="en-US" dirty="0" smtClean="0"/>
              <a:t>云大数据</a:t>
            </a:r>
            <a:r>
              <a:rPr lang="zh-CN" altLang="en-US" dirty="0" smtClean="0"/>
              <a:t>服务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MapReduce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1524050"/>
            <a:ext cx="6822378" cy="4190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示例：阿里云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96" y="1676446"/>
            <a:ext cx="7131898" cy="4038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示例：阿里云大数据服务（</a:t>
            </a:r>
            <a:r>
              <a:rPr lang="en-US" altLang="zh-CN" dirty="0" err="1"/>
              <a:t>MaxCompute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308" y="1676446"/>
            <a:ext cx="8187077" cy="42239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大数据平台？</a:t>
            </a:r>
            <a:r>
              <a:rPr lang="en-US" altLang="zh-CN" dirty="0" smtClean="0"/>
              <a:t>Why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9219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zh-CN" altLang="en-US" dirty="0" smtClean="0"/>
              <a:t>持续增长的海量数据，无法用单个节点进行处理，必须采用基于分布式架构的大数据平台，对海量数据进行并行处理、分析。</a:t>
            </a:r>
            <a:endParaRPr lang="en-US" altLang="zh-CN" dirty="0" smtClean="0"/>
          </a:p>
          <a:p>
            <a:pPr marL="0" indent="0">
              <a:buFontTx/>
              <a:buNone/>
            </a:pPr>
            <a:endParaRPr lang="en-US" altLang="zh-CN" dirty="0"/>
          </a:p>
          <a:p>
            <a:pPr marL="0" indent="0">
              <a:buFontTx/>
              <a:buNone/>
            </a:pPr>
            <a:r>
              <a:rPr lang="zh-CN" altLang="en-US" dirty="0"/>
              <a:t>例如，传统</a:t>
            </a:r>
            <a:r>
              <a:rPr lang="en-US" altLang="zh-CN" dirty="0"/>
              <a:t>MySQL</a:t>
            </a:r>
            <a:r>
              <a:rPr lang="zh-CN" altLang="en-US" dirty="0"/>
              <a:t>单表容量建议上限：</a:t>
            </a:r>
            <a:r>
              <a:rPr lang="en-US" altLang="zh-CN" dirty="0"/>
              <a:t>20</a:t>
            </a:r>
            <a:r>
              <a:rPr lang="en-US" altLang="zh-CN" dirty="0"/>
              <a:t>00</a:t>
            </a:r>
            <a:r>
              <a:rPr lang="zh-CN" altLang="en-US" dirty="0"/>
              <a:t>万条，而采用</a:t>
            </a:r>
            <a:r>
              <a:rPr lang="en-US" altLang="zh-CN" dirty="0" err="1"/>
              <a:t>Hbase</a:t>
            </a:r>
            <a:r>
              <a:rPr lang="zh-CN" altLang="en-US" dirty="0"/>
              <a:t>或</a:t>
            </a:r>
            <a:r>
              <a:rPr lang="en-US" altLang="zh-CN" dirty="0"/>
              <a:t>Hive</a:t>
            </a:r>
            <a:r>
              <a:rPr lang="zh-CN" altLang="en-US" dirty="0"/>
              <a:t>的单表容量理论上可以无限扩展。</a:t>
            </a:r>
            <a:br>
              <a:rPr lang="en-US" altLang="zh-CN" dirty="0" smtClean="0"/>
            </a:br>
            <a:endParaRPr lang="zh-CN" altLang="en-US" dirty="0" smtClean="0"/>
          </a:p>
        </p:txBody>
      </p:sp>
      <p:sp>
        <p:nvSpPr>
          <p:cNvPr id="9220" name="矩形 2"/>
          <p:cNvSpPr>
            <a:spLocks noChangeArrowheads="1"/>
          </p:cNvSpPr>
          <p:nvPr/>
        </p:nvSpPr>
        <p:spPr bwMode="auto">
          <a:xfrm>
            <a:off x="2286000" y="3105150"/>
            <a:ext cx="4572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br>
              <a:rPr lang="en-US" altLang="zh-CN" sz="1800"/>
            </a:b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MH_PageTitle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大数据的处理流程</a:t>
            </a:r>
            <a:endParaRPr lang="zh-CN" altLang="en-US" dirty="0" smtClean="0"/>
          </a:p>
        </p:txBody>
      </p:sp>
      <p:grpSp>
        <p:nvGrpSpPr>
          <p:cNvPr id="4" name="组合 3"/>
          <p:cNvGrpSpPr/>
          <p:nvPr/>
        </p:nvGrpSpPr>
        <p:grpSpPr>
          <a:xfrm>
            <a:off x="846138" y="1524000"/>
            <a:ext cx="2378075" cy="2762250"/>
            <a:chOff x="846138" y="1524000"/>
            <a:chExt cx="2378075" cy="2762250"/>
          </a:xfrm>
        </p:grpSpPr>
        <p:sp>
          <p:nvSpPr>
            <p:cNvPr id="5" name="MH_Other_1"/>
            <p:cNvSpPr/>
            <p:nvPr>
              <p:custDataLst>
                <p:tags r:id="rId2"/>
              </p:custDataLst>
            </p:nvPr>
          </p:nvSpPr>
          <p:spPr>
            <a:xfrm>
              <a:off x="1404938" y="1812925"/>
              <a:ext cx="1512887" cy="1565275"/>
            </a:xfrm>
            <a:custGeom>
              <a:avLst/>
              <a:gdLst>
                <a:gd name="connsiteX0" fmla="*/ 0 w 1120775"/>
                <a:gd name="connsiteY0" fmla="*/ 812800 h 1136650"/>
                <a:gd name="connsiteX1" fmla="*/ 504825 w 1120775"/>
                <a:gd name="connsiteY1" fmla="*/ 0 h 1136650"/>
                <a:gd name="connsiteX2" fmla="*/ 606425 w 1120775"/>
                <a:gd name="connsiteY2" fmla="*/ 28575 h 1136650"/>
                <a:gd name="connsiteX3" fmla="*/ 1120775 w 1120775"/>
                <a:gd name="connsiteY3" fmla="*/ 1136650 h 1136650"/>
                <a:gd name="connsiteX0-1" fmla="*/ 0 w 1098550"/>
                <a:gd name="connsiteY0-2" fmla="*/ 815975 h 1136650"/>
                <a:gd name="connsiteX1-3" fmla="*/ 482600 w 1098550"/>
                <a:gd name="connsiteY1-4" fmla="*/ 0 h 1136650"/>
                <a:gd name="connsiteX2-5" fmla="*/ 584200 w 1098550"/>
                <a:gd name="connsiteY2-6" fmla="*/ 28575 h 1136650"/>
                <a:gd name="connsiteX3-7" fmla="*/ 1098550 w 1098550"/>
                <a:gd name="connsiteY3-8" fmla="*/ 1136650 h 1136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98550" h="1136650">
                  <a:moveTo>
                    <a:pt x="0" y="815975"/>
                  </a:moveTo>
                  <a:lnTo>
                    <a:pt x="482600" y="0"/>
                  </a:lnTo>
                  <a:lnTo>
                    <a:pt x="584200" y="28575"/>
                  </a:lnTo>
                  <a:lnTo>
                    <a:pt x="1098550" y="1136650"/>
                  </a:ln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6" name="MH_SubTitle_1"/>
            <p:cNvSpPr/>
            <p:nvPr>
              <p:custDataLst>
                <p:tags r:id="rId3"/>
              </p:custDataLst>
            </p:nvPr>
          </p:nvSpPr>
          <p:spPr>
            <a:xfrm rot="588792">
              <a:off x="846138" y="2990850"/>
              <a:ext cx="2378075" cy="1295400"/>
            </a:xfrm>
            <a:prstGeom prst="roundRect">
              <a:avLst>
                <a:gd name="adj" fmla="val 11293"/>
              </a:avLst>
            </a:prstGeom>
            <a:solidFill>
              <a:schemeClr val="accent1"/>
            </a:solidFill>
            <a:ln w="31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chemeClr val="tx1"/>
                  </a:solidFill>
                </a:rPr>
                <a:t>Step 1</a:t>
              </a:r>
              <a:endParaRPr lang="en-US" altLang="zh-CN" sz="2400" b="1" dirty="0">
                <a:solidFill>
                  <a:schemeClr val="tx1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 smtClean="0">
                  <a:solidFill>
                    <a:schemeClr val="tx1"/>
                  </a:solidFill>
                </a:rPr>
                <a:t>数据采集与清洗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MH_Other_2"/>
            <p:cNvSpPr/>
            <p:nvPr>
              <p:custDataLst>
                <p:tags r:id="rId4"/>
              </p:custDataLst>
            </p:nvPr>
          </p:nvSpPr>
          <p:spPr>
            <a:xfrm>
              <a:off x="1803400" y="1524000"/>
              <a:ext cx="593725" cy="595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FFFFFF"/>
                  </a:solidFill>
                </a:rPr>
                <a:t>01</a:t>
              </a:r>
              <a:endParaRPr lang="zh-CN" altLang="en-US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319463" y="3273425"/>
            <a:ext cx="2376487" cy="2760663"/>
            <a:chOff x="3319463" y="3273425"/>
            <a:chExt cx="2376487" cy="2760663"/>
          </a:xfrm>
        </p:grpSpPr>
        <p:sp>
          <p:nvSpPr>
            <p:cNvPr id="9" name="MH_Other_3"/>
            <p:cNvSpPr/>
            <p:nvPr>
              <p:custDataLst>
                <p:tags r:id="rId5"/>
              </p:custDataLst>
            </p:nvPr>
          </p:nvSpPr>
          <p:spPr>
            <a:xfrm>
              <a:off x="3876675" y="3560763"/>
              <a:ext cx="1512888" cy="1565275"/>
            </a:xfrm>
            <a:custGeom>
              <a:avLst/>
              <a:gdLst>
                <a:gd name="connsiteX0" fmla="*/ 0 w 1120775"/>
                <a:gd name="connsiteY0" fmla="*/ 812800 h 1136650"/>
                <a:gd name="connsiteX1" fmla="*/ 504825 w 1120775"/>
                <a:gd name="connsiteY1" fmla="*/ 0 h 1136650"/>
                <a:gd name="connsiteX2" fmla="*/ 606425 w 1120775"/>
                <a:gd name="connsiteY2" fmla="*/ 28575 h 1136650"/>
                <a:gd name="connsiteX3" fmla="*/ 1120775 w 1120775"/>
                <a:gd name="connsiteY3" fmla="*/ 1136650 h 1136650"/>
                <a:gd name="connsiteX0-1" fmla="*/ 0 w 1098550"/>
                <a:gd name="connsiteY0-2" fmla="*/ 815975 h 1136650"/>
                <a:gd name="connsiteX1-3" fmla="*/ 482600 w 1098550"/>
                <a:gd name="connsiteY1-4" fmla="*/ 0 h 1136650"/>
                <a:gd name="connsiteX2-5" fmla="*/ 584200 w 1098550"/>
                <a:gd name="connsiteY2-6" fmla="*/ 28575 h 1136650"/>
                <a:gd name="connsiteX3-7" fmla="*/ 1098550 w 1098550"/>
                <a:gd name="connsiteY3-8" fmla="*/ 1136650 h 1136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98550" h="1136650">
                  <a:moveTo>
                    <a:pt x="0" y="815975"/>
                  </a:moveTo>
                  <a:lnTo>
                    <a:pt x="482600" y="0"/>
                  </a:lnTo>
                  <a:lnTo>
                    <a:pt x="584200" y="28575"/>
                  </a:lnTo>
                  <a:lnTo>
                    <a:pt x="1098550" y="1136650"/>
                  </a:ln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10" name="MH_SubTitle_2"/>
            <p:cNvSpPr/>
            <p:nvPr>
              <p:custDataLst>
                <p:tags r:id="rId6"/>
              </p:custDataLst>
            </p:nvPr>
          </p:nvSpPr>
          <p:spPr>
            <a:xfrm rot="588792">
              <a:off x="3319463" y="4740275"/>
              <a:ext cx="2376487" cy="1293813"/>
            </a:xfrm>
            <a:prstGeom prst="roundRect">
              <a:avLst>
                <a:gd name="adj" fmla="val 11293"/>
              </a:avLst>
            </a:prstGeom>
            <a:solidFill>
              <a:schemeClr val="accent2"/>
            </a:solidFill>
            <a:ln w="31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/>
                <a:t>Step 2</a:t>
              </a:r>
              <a:endParaRPr lang="en-US" altLang="zh-CN" sz="2400" b="1" dirty="0"/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 smtClean="0">
                  <a:solidFill>
                    <a:srgbClr val="FFFFFF"/>
                  </a:solidFill>
                </a:rPr>
                <a:t>数据存储与管理</a:t>
              </a:r>
              <a:endParaRPr lang="zh-CN" altLang="en-US" sz="2400" b="1" dirty="0">
                <a:solidFill>
                  <a:srgbClr val="FFFFFF"/>
                </a:solidFill>
              </a:endParaRPr>
            </a:p>
          </p:txBody>
        </p:sp>
        <p:sp>
          <p:nvSpPr>
            <p:cNvPr id="11" name="MH_Other_4"/>
            <p:cNvSpPr/>
            <p:nvPr>
              <p:custDataLst>
                <p:tags r:id="rId7"/>
              </p:custDataLst>
            </p:nvPr>
          </p:nvSpPr>
          <p:spPr>
            <a:xfrm>
              <a:off x="4275138" y="3273425"/>
              <a:ext cx="593725" cy="5937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FFFFFF"/>
                  </a:solidFill>
                </a:rPr>
                <a:t>02</a:t>
              </a:r>
              <a:endParaRPr lang="zh-CN" altLang="en-US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884863" y="1733550"/>
            <a:ext cx="2378075" cy="2762250"/>
            <a:chOff x="5884863" y="1733550"/>
            <a:chExt cx="2378075" cy="2762250"/>
          </a:xfrm>
        </p:grpSpPr>
        <p:sp>
          <p:nvSpPr>
            <p:cNvPr id="12" name="MH_Other_1"/>
            <p:cNvSpPr/>
            <p:nvPr>
              <p:custDataLst>
                <p:tags r:id="rId8"/>
              </p:custDataLst>
            </p:nvPr>
          </p:nvSpPr>
          <p:spPr>
            <a:xfrm>
              <a:off x="6443663" y="2022475"/>
              <a:ext cx="1512887" cy="1565275"/>
            </a:xfrm>
            <a:custGeom>
              <a:avLst/>
              <a:gdLst>
                <a:gd name="connsiteX0" fmla="*/ 0 w 1120775"/>
                <a:gd name="connsiteY0" fmla="*/ 812800 h 1136650"/>
                <a:gd name="connsiteX1" fmla="*/ 504825 w 1120775"/>
                <a:gd name="connsiteY1" fmla="*/ 0 h 1136650"/>
                <a:gd name="connsiteX2" fmla="*/ 606425 w 1120775"/>
                <a:gd name="connsiteY2" fmla="*/ 28575 h 1136650"/>
                <a:gd name="connsiteX3" fmla="*/ 1120775 w 1120775"/>
                <a:gd name="connsiteY3" fmla="*/ 1136650 h 1136650"/>
                <a:gd name="connsiteX0-1" fmla="*/ 0 w 1098550"/>
                <a:gd name="connsiteY0-2" fmla="*/ 815975 h 1136650"/>
                <a:gd name="connsiteX1-3" fmla="*/ 482600 w 1098550"/>
                <a:gd name="connsiteY1-4" fmla="*/ 0 h 1136650"/>
                <a:gd name="connsiteX2-5" fmla="*/ 584200 w 1098550"/>
                <a:gd name="connsiteY2-6" fmla="*/ 28575 h 1136650"/>
                <a:gd name="connsiteX3-7" fmla="*/ 1098550 w 1098550"/>
                <a:gd name="connsiteY3-8" fmla="*/ 1136650 h 1136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98550" h="1136650">
                  <a:moveTo>
                    <a:pt x="0" y="815975"/>
                  </a:moveTo>
                  <a:lnTo>
                    <a:pt x="482600" y="0"/>
                  </a:lnTo>
                  <a:lnTo>
                    <a:pt x="584200" y="28575"/>
                  </a:lnTo>
                  <a:lnTo>
                    <a:pt x="1098550" y="1136650"/>
                  </a:ln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16" name="MH_SubTitle_1"/>
            <p:cNvSpPr/>
            <p:nvPr>
              <p:custDataLst>
                <p:tags r:id="rId9"/>
              </p:custDataLst>
            </p:nvPr>
          </p:nvSpPr>
          <p:spPr>
            <a:xfrm rot="588792">
              <a:off x="5884863" y="3200400"/>
              <a:ext cx="2378075" cy="1295400"/>
            </a:xfrm>
            <a:prstGeom prst="roundRect">
              <a:avLst>
                <a:gd name="adj" fmla="val 11293"/>
              </a:avLst>
            </a:prstGeom>
            <a:solidFill>
              <a:schemeClr val="accent1"/>
            </a:solidFill>
            <a:ln w="31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chemeClr val="tx1"/>
                  </a:solidFill>
                </a:rPr>
                <a:t>Step 3</a:t>
              </a:r>
              <a:endParaRPr lang="en-US" altLang="zh-CN" sz="2400" b="1" dirty="0">
                <a:solidFill>
                  <a:schemeClr val="tx1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 smtClean="0">
                  <a:solidFill>
                    <a:schemeClr val="tx1"/>
                  </a:solidFill>
                </a:rPr>
                <a:t>数据分析（可视化）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MH_Other_2"/>
            <p:cNvSpPr/>
            <p:nvPr>
              <p:custDataLst>
                <p:tags r:id="rId10"/>
              </p:custDataLst>
            </p:nvPr>
          </p:nvSpPr>
          <p:spPr>
            <a:xfrm>
              <a:off x="6842125" y="1733550"/>
              <a:ext cx="593725" cy="595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solidFill>
                    <a:srgbClr val="FFFFFF"/>
                  </a:solidFill>
                </a:rPr>
                <a:t>03</a:t>
              </a:r>
              <a:endParaRPr lang="zh-CN" alt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右箭头 1"/>
          <p:cNvSpPr/>
          <p:nvPr/>
        </p:nvSpPr>
        <p:spPr bwMode="auto">
          <a:xfrm rot="1512201">
            <a:off x="1824988" y="4645659"/>
            <a:ext cx="978408" cy="37430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右箭头 2"/>
          <p:cNvSpPr/>
          <p:nvPr/>
        </p:nvSpPr>
        <p:spPr bwMode="auto">
          <a:xfrm rot="20208562">
            <a:off x="6207403" y="4741607"/>
            <a:ext cx="978408" cy="35802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大数据核心问题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数据存储：</a:t>
            </a:r>
            <a:r>
              <a:rPr lang="en-US" altLang="zh-CN" dirty="0" smtClean="0"/>
              <a:t>GFS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S3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计算框架：</a:t>
            </a:r>
            <a:r>
              <a:rPr lang="en-US" altLang="zh-CN" dirty="0" smtClean="0"/>
              <a:t>MapReduce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Tez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Flink</a:t>
            </a:r>
            <a:r>
              <a:rPr lang="zh-CN" altLang="en-US" dirty="0" smtClean="0"/>
              <a:t>等</a:t>
            </a:r>
            <a:endParaRPr lang="zh-CN" altLang="en-US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大数据技术栈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33" y="1295456"/>
            <a:ext cx="9029631" cy="4419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大数据处工具</a:t>
            </a:r>
            <a:r>
              <a:rPr lang="en-US" altLang="zh-CN" dirty="0" smtClean="0"/>
              <a:t>/</a:t>
            </a:r>
            <a:r>
              <a:rPr lang="zh-CN" altLang="en-US" dirty="0" smtClean="0"/>
              <a:t>平台的选择</a:t>
            </a:r>
            <a:endParaRPr lang="zh-CN" altLang="en-US" dirty="0" smtClean="0"/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根据数据规模及应用场景采用不同的处理方式（数据指标仅供参考）：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数据集在</a:t>
            </a:r>
            <a:r>
              <a:rPr lang="en-US" altLang="zh-CN" dirty="0" smtClean="0"/>
              <a:t>10G</a:t>
            </a:r>
            <a:r>
              <a:rPr lang="zh-CN" altLang="en-US" dirty="0" smtClean="0"/>
              <a:t>以内且离线分析：单机环境，采用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结合</a:t>
            </a:r>
            <a:r>
              <a:rPr lang="en-US" altLang="zh-CN" dirty="0" smtClean="0"/>
              <a:t>Pandas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sklearn</a:t>
            </a:r>
            <a:r>
              <a:rPr lang="zh-CN" altLang="en-US" dirty="0" smtClean="0"/>
              <a:t>等；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数据集在</a:t>
            </a:r>
            <a:r>
              <a:rPr lang="en-US" altLang="zh-CN" dirty="0" smtClean="0"/>
              <a:t>10G</a:t>
            </a:r>
            <a:r>
              <a:rPr lang="zh-CN" altLang="en-US" dirty="0" smtClean="0"/>
              <a:t>以上离线计算：采用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Spark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实时</a:t>
            </a:r>
            <a:r>
              <a:rPr lang="en-US" altLang="zh-CN" dirty="0" smtClean="0"/>
              <a:t>/</a:t>
            </a:r>
            <a:r>
              <a:rPr lang="zh-CN" altLang="en-US" dirty="0" smtClean="0"/>
              <a:t>准实时数据分析与处理：采用</a:t>
            </a:r>
            <a:r>
              <a:rPr lang="en-US" altLang="zh-CN" dirty="0" smtClean="0"/>
              <a:t>Storm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Spark streaming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Flink</a:t>
            </a:r>
            <a:r>
              <a:rPr lang="zh-CN" altLang="en-US" dirty="0" smtClean="0"/>
              <a:t>。</a:t>
            </a:r>
            <a:endParaRPr lang="zh-CN" altLang="en-US" dirty="0" smtClean="0"/>
          </a:p>
          <a:p>
            <a:pPr marL="0" indent="0">
              <a:buNone/>
            </a:pP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主流技术平台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altLang="zh-CN" dirty="0" smtClean="0"/>
              <a:t>Hadoop</a:t>
            </a:r>
            <a:r>
              <a:rPr lang="zh-CN" altLang="en-US" dirty="0" smtClean="0"/>
              <a:t>：主要包括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存储和</a:t>
            </a:r>
            <a:r>
              <a:rPr lang="en-US" altLang="zh-CN" dirty="0" smtClean="0"/>
              <a:t>MapReduce</a:t>
            </a:r>
            <a:r>
              <a:rPr lang="zh-CN" altLang="en-US" dirty="0" smtClean="0"/>
              <a:t>计算框框架</a:t>
            </a:r>
            <a:endParaRPr lang="en-US" altLang="zh-CN" dirty="0" smtClean="0"/>
          </a:p>
          <a:p>
            <a:pPr marL="514350" indent="-514350">
              <a:buFontTx/>
              <a:buAutoNum type="arabicPeriod"/>
            </a:pPr>
            <a:r>
              <a:rPr lang="en-US" altLang="zh-CN" dirty="0" smtClean="0"/>
              <a:t>Hive</a:t>
            </a:r>
            <a:r>
              <a:rPr lang="zh-CN" altLang="en-US" dirty="0" smtClean="0"/>
              <a:t>：基于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MapReduce</a:t>
            </a:r>
            <a:r>
              <a:rPr lang="zh-CN" altLang="en-US" dirty="0" smtClean="0"/>
              <a:t>实现的分布式数据仓库</a:t>
            </a:r>
            <a:endParaRPr lang="en-US" altLang="zh-CN" dirty="0" smtClean="0"/>
          </a:p>
          <a:p>
            <a:pPr marL="514350" indent="-514350">
              <a:buFontTx/>
              <a:buAutoNum type="arabicPeriod"/>
            </a:pPr>
            <a:r>
              <a:rPr lang="en-US" altLang="zh-CN" dirty="0" smtClean="0"/>
              <a:t>Spark</a:t>
            </a:r>
            <a:r>
              <a:rPr lang="zh-CN" altLang="en-US" dirty="0" smtClean="0"/>
              <a:t>：分布式内存计算框架</a:t>
            </a:r>
            <a:endParaRPr lang="en-US" altLang="zh-CN" dirty="0" smtClean="0"/>
          </a:p>
          <a:p>
            <a:pPr marL="514350" indent="-514350">
              <a:buFontTx/>
              <a:buAutoNum type="arabicPeriod"/>
            </a:pPr>
            <a:r>
              <a:rPr lang="en-US" altLang="zh-CN" dirty="0" err="1" smtClean="0"/>
              <a:t>Flink</a:t>
            </a:r>
            <a:r>
              <a:rPr lang="zh-CN" altLang="en-US" dirty="0" smtClean="0"/>
              <a:t>：流</a:t>
            </a:r>
            <a:r>
              <a:rPr lang="zh-CN" altLang="en-US" dirty="0"/>
              <a:t>批一体</a:t>
            </a:r>
            <a:r>
              <a:rPr lang="zh-CN" altLang="en-US" dirty="0" smtClean="0"/>
              <a:t>的分布式计算框架</a:t>
            </a:r>
            <a:endParaRPr lang="zh-CN" altLang="en-US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大数据技术包括哪些内容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438456" y="1524050"/>
            <a:ext cx="394531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看看</a:t>
            </a:r>
            <a:r>
              <a:rPr lang="en-US" altLang="zh-CN" sz="3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ChatGPT</a:t>
            </a:r>
            <a:r>
              <a:rPr lang="zh-CN" alt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的意见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110" y="2286030"/>
            <a:ext cx="8192332" cy="35813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1.Hadoop</a:t>
            </a:r>
            <a:endParaRPr lang="zh-CN" altLang="en-US" dirty="0" smtClean="0"/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>
                <a:hlinkClick r:id="rId1"/>
              </a:rPr>
              <a:t>https://hadoop.apache.org/</a:t>
            </a:r>
            <a:endParaRPr lang="en-US" altLang="zh-CN" sz="2400" dirty="0" smtClean="0"/>
          </a:p>
          <a:p>
            <a:r>
              <a:rPr lang="en-US" altLang="zh-CN" sz="2400" dirty="0" smtClean="0"/>
              <a:t>Hadoop</a:t>
            </a:r>
            <a:r>
              <a:rPr lang="zh-CN" altLang="en-US" sz="2400" dirty="0" smtClean="0"/>
              <a:t>是一个由</a:t>
            </a:r>
            <a:r>
              <a:rPr lang="en-US" altLang="zh-CN" sz="2400" dirty="0" smtClean="0"/>
              <a:t>Apache</a:t>
            </a:r>
            <a:r>
              <a:rPr lang="zh-CN" altLang="en-US" sz="2400" dirty="0" smtClean="0"/>
              <a:t>基金会所开发的分布式系统基础架构，充分利用集群的威力进行高速运算和存储。</a:t>
            </a:r>
            <a:endParaRPr lang="en-US" altLang="zh-CN" sz="2400" dirty="0" smtClean="0"/>
          </a:p>
          <a:p>
            <a:r>
              <a:rPr lang="en-US" altLang="zh-CN" sz="2400" dirty="0" smtClean="0"/>
              <a:t>Hadoop</a:t>
            </a:r>
            <a:r>
              <a:rPr lang="zh-CN" altLang="en-US" sz="2400" dirty="0" smtClean="0"/>
              <a:t>的框架最核心的设计就是：</a:t>
            </a:r>
            <a:r>
              <a:rPr lang="en-US" altLang="zh-CN" sz="2400" dirty="0" smtClean="0">
                <a:hlinkClick r:id="rId2"/>
              </a:rPr>
              <a:t>HDFS</a:t>
            </a:r>
            <a:r>
              <a:rPr lang="zh-CN" altLang="en-US" sz="2400" dirty="0" smtClean="0"/>
              <a:t>和</a:t>
            </a:r>
            <a:r>
              <a:rPr lang="en-US" altLang="zh-CN" sz="2400" dirty="0" smtClean="0">
                <a:hlinkClick r:id="rId3"/>
              </a:rPr>
              <a:t>MapReduce</a:t>
            </a:r>
            <a:r>
              <a:rPr lang="zh-CN" altLang="en-US" sz="2400" dirty="0" smtClean="0"/>
              <a:t>。</a:t>
            </a:r>
            <a:r>
              <a:rPr lang="en-US" altLang="zh-CN" sz="2400" dirty="0" smtClean="0"/>
              <a:t>HDFS</a:t>
            </a:r>
            <a:r>
              <a:rPr lang="zh-CN" altLang="en-US" sz="2400" dirty="0" smtClean="0"/>
              <a:t>为海量的数据提供了存储，而</a:t>
            </a:r>
            <a:r>
              <a:rPr lang="en-US" altLang="zh-CN" sz="2400" dirty="0" smtClean="0"/>
              <a:t>MapReduce</a:t>
            </a:r>
            <a:r>
              <a:rPr lang="zh-CN" altLang="en-US" sz="2400" dirty="0" smtClean="0"/>
              <a:t>则为海量的数据提供了计算。</a:t>
            </a:r>
            <a:endParaRPr lang="en-US" altLang="zh-CN" sz="2400" dirty="0" smtClean="0"/>
          </a:p>
          <a:p>
            <a:pPr algn="just"/>
            <a:r>
              <a:rPr lang="zh-CN" altLang="en-US" sz="2400" dirty="0" smtClean="0"/>
              <a:t>编程语言：</a:t>
            </a:r>
            <a:r>
              <a:rPr lang="en-US" altLang="zh-CN" sz="2400" dirty="0" smtClean="0"/>
              <a:t>JAVA</a:t>
            </a:r>
            <a:endParaRPr lang="zh-CN" altLang="en-US" sz="2400" dirty="0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724400"/>
            <a:ext cx="245110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Hadoop </a:t>
            </a:r>
            <a:r>
              <a:rPr lang="zh-CN" altLang="en-US" dirty="0" smtClean="0"/>
              <a:t>生态系统</a:t>
            </a:r>
            <a:r>
              <a:rPr lang="en-US" altLang="zh-CN" dirty="0" smtClean="0"/>
              <a:t>2.0</a:t>
            </a:r>
            <a:endParaRPr lang="zh-CN" altLang="en-US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669" y="2573568"/>
            <a:ext cx="6362968" cy="3784822"/>
          </a:xfrm>
          <a:prstGeom prst="rect">
            <a:avLst/>
          </a:prstGeom>
        </p:spPr>
      </p:pic>
      <p:sp>
        <p:nvSpPr>
          <p:cNvPr id="6" name="内容占位符 3"/>
          <p:cNvSpPr txBox="1"/>
          <p:nvPr/>
        </p:nvSpPr>
        <p:spPr>
          <a:xfrm>
            <a:off x="304912" y="1295456"/>
            <a:ext cx="8610482" cy="1295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</a:pPr>
            <a:r>
              <a:rPr lang="zh-CN" altLang="en-US" kern="0" smtClean="0"/>
              <a:t>包括</a:t>
            </a:r>
            <a:r>
              <a:rPr lang="en-US" altLang="zh-CN" kern="0" smtClean="0"/>
              <a:t>HDFS</a:t>
            </a:r>
            <a:r>
              <a:rPr lang="zh-CN" altLang="en-US" kern="0" smtClean="0"/>
              <a:t>存储和</a:t>
            </a:r>
            <a:r>
              <a:rPr lang="en-US" altLang="zh-CN" kern="0" smtClean="0"/>
              <a:t>MapReduce</a:t>
            </a:r>
            <a:r>
              <a:rPr lang="zh-CN" altLang="en-US" kern="0" smtClean="0"/>
              <a:t>计算框架，</a:t>
            </a:r>
            <a:r>
              <a:rPr lang="en-US" altLang="zh-CN" kern="0" smtClean="0"/>
              <a:t>2.0</a:t>
            </a:r>
            <a:r>
              <a:rPr lang="zh-CN" altLang="en-US" kern="0" smtClean="0"/>
              <a:t>中引入了</a:t>
            </a:r>
            <a:r>
              <a:rPr lang="en-US" altLang="zh-CN" kern="0" smtClean="0"/>
              <a:t>YARN</a:t>
            </a:r>
            <a:r>
              <a:rPr lang="zh-CN" altLang="en-US" kern="0" smtClean="0"/>
              <a:t>作为资源管理与调度框架。</a:t>
            </a:r>
            <a:endParaRPr lang="zh-CN" altLang="en-US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HDFS</a:t>
            </a:r>
            <a:r>
              <a:rPr lang="zh-CN" altLang="en-US" dirty="0"/>
              <a:t>存储架构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err="1" smtClean="0"/>
              <a:t>NameNode</a:t>
            </a:r>
            <a:r>
              <a:rPr lang="zh-CN" altLang="en-US" sz="2000" dirty="0" smtClean="0"/>
              <a:t>：负责</a:t>
            </a:r>
            <a:r>
              <a:rPr lang="zh-CN" altLang="en-US" sz="2000" dirty="0"/>
              <a:t>管理文件系统的名字空间 </a:t>
            </a:r>
            <a:r>
              <a:rPr lang="en-US" altLang="zh-CN" sz="2000" dirty="0"/>
              <a:t>(Namespace )</a:t>
            </a:r>
            <a:r>
              <a:rPr lang="zh-CN" altLang="en-US" sz="2000" dirty="0"/>
              <a:t>及客户端对文件的</a:t>
            </a:r>
            <a:r>
              <a:rPr lang="zh-CN" altLang="en-US" sz="2000" dirty="0" smtClean="0"/>
              <a:t>访问。</a:t>
            </a:r>
            <a:endParaRPr lang="en-US" altLang="zh-CN" sz="2000" dirty="0" smtClean="0"/>
          </a:p>
          <a:p>
            <a:r>
              <a:rPr lang="en-US" altLang="zh-CN" sz="2000" dirty="0" smtClean="0"/>
              <a:t>Secondary </a:t>
            </a:r>
            <a:r>
              <a:rPr lang="en-US" altLang="zh-CN" sz="2000" dirty="0" err="1" smtClean="0"/>
              <a:t>NameNode</a:t>
            </a:r>
            <a:r>
              <a:rPr lang="zh-CN" altLang="en-US" sz="2000" dirty="0"/>
              <a:t>：并非 </a:t>
            </a:r>
            <a:r>
              <a:rPr lang="en-US" altLang="zh-CN" sz="2000" dirty="0" err="1"/>
              <a:t>NameNode</a:t>
            </a:r>
            <a:r>
              <a:rPr lang="en-US" altLang="zh-CN" sz="2000" dirty="0"/>
              <a:t> </a:t>
            </a:r>
            <a:r>
              <a:rPr lang="zh-CN" altLang="en-US" sz="2000" dirty="0"/>
              <a:t>的热</a:t>
            </a:r>
            <a:r>
              <a:rPr lang="zh-CN" altLang="en-US" sz="2000" dirty="0" smtClean="0"/>
              <a:t>备，紧急</a:t>
            </a:r>
            <a:r>
              <a:rPr lang="zh-CN" altLang="en-US" sz="2000" dirty="0"/>
              <a:t>情况下，可辅助恢复 </a:t>
            </a:r>
            <a:r>
              <a:rPr lang="en-US" altLang="zh-CN" sz="2000" dirty="0" err="1" smtClean="0"/>
              <a:t>NameNode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en-US" altLang="zh-CN" sz="2000" dirty="0" err="1" smtClean="0"/>
              <a:t>DataNode</a:t>
            </a:r>
            <a:r>
              <a:rPr lang="zh-CN" altLang="en-US" sz="2000" dirty="0"/>
              <a:t>：集群</a:t>
            </a:r>
            <a:r>
              <a:rPr lang="zh-CN" altLang="en-US" sz="2000" dirty="0" smtClean="0"/>
              <a:t>中一般存在多个</a:t>
            </a:r>
            <a:r>
              <a:rPr lang="en-US" altLang="zh-CN" sz="2000" dirty="0" err="1" smtClean="0"/>
              <a:t>DataNode</a:t>
            </a:r>
            <a:r>
              <a:rPr lang="zh-CN" altLang="en-US" sz="2000" dirty="0" smtClean="0"/>
              <a:t>，负责文件块的存储。</a:t>
            </a:r>
            <a:endParaRPr lang="zh-CN" altLang="en-US" sz="2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8" y="3505198"/>
            <a:ext cx="4800474" cy="306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HDFS</a:t>
            </a:r>
            <a:r>
              <a:rPr lang="zh-CN" altLang="en-US" b="1" dirty="0"/>
              <a:t>读</a:t>
            </a:r>
            <a:r>
              <a:rPr lang="zh-CN" altLang="en-US" b="1" dirty="0" smtClean="0"/>
              <a:t>流程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/>
              <a:t>Client</a:t>
            </a:r>
            <a:r>
              <a:rPr lang="zh-CN" altLang="en-US" sz="2000" dirty="0" smtClean="0"/>
              <a:t>调用</a:t>
            </a:r>
            <a:r>
              <a:rPr lang="en-US" altLang="zh-CN" sz="2000" dirty="0" smtClean="0"/>
              <a:t>open</a:t>
            </a:r>
            <a:r>
              <a:rPr lang="zh-CN" altLang="en-US" sz="2000" dirty="0" smtClean="0"/>
              <a:t>方法；</a:t>
            </a:r>
            <a:endParaRPr lang="en-US" altLang="zh-CN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/>
              <a:t>访问</a:t>
            </a:r>
            <a:r>
              <a:rPr lang="en-US" altLang="zh-CN" sz="2000" dirty="0" err="1"/>
              <a:t>NameNode</a:t>
            </a:r>
            <a:r>
              <a:rPr lang="zh-CN" altLang="en-US" sz="2000" dirty="0"/>
              <a:t>，查询元数据信息，获得这个文件的数据块位置</a:t>
            </a:r>
            <a:r>
              <a:rPr lang="zh-CN" altLang="en-US" sz="2000" dirty="0" smtClean="0"/>
              <a:t>列表；</a:t>
            </a:r>
            <a:endParaRPr lang="en-US" altLang="zh-CN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/>
              <a:t>调用</a:t>
            </a:r>
            <a:r>
              <a:rPr lang="en-US" altLang="zh-CN" sz="2000" dirty="0"/>
              <a:t>r</a:t>
            </a:r>
            <a:r>
              <a:rPr lang="en-US" altLang="zh-CN" sz="2000" dirty="0" smtClean="0"/>
              <a:t>ead</a:t>
            </a:r>
            <a:r>
              <a:rPr lang="zh-CN" altLang="en-US" sz="2000" dirty="0" smtClean="0"/>
              <a:t>方法，就近</a:t>
            </a:r>
            <a:r>
              <a:rPr lang="zh-CN" altLang="en-US" sz="2000" dirty="0"/>
              <a:t>挑选一台</a:t>
            </a:r>
            <a:r>
              <a:rPr lang="en-US" altLang="zh-CN" sz="2000" dirty="0" err="1"/>
              <a:t>datanode</a:t>
            </a:r>
            <a:r>
              <a:rPr lang="zh-CN" altLang="en-US" sz="2000" dirty="0"/>
              <a:t>服务器，请求建立输入流 </a:t>
            </a:r>
            <a:r>
              <a:rPr lang="zh-CN" altLang="en-US" sz="2000" dirty="0" smtClean="0"/>
              <a:t>；</a:t>
            </a:r>
            <a:endParaRPr lang="zh-CN" alt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err="1"/>
              <a:t>DataNode</a:t>
            </a:r>
            <a:r>
              <a:rPr lang="zh-CN" altLang="en-US" sz="2000" dirty="0"/>
              <a:t>向输入流中中写</a:t>
            </a:r>
            <a:r>
              <a:rPr lang="zh-CN" altLang="en-US" sz="2000" dirty="0" smtClean="0"/>
              <a:t>数据；</a:t>
            </a:r>
            <a:endParaRPr lang="en-US" altLang="zh-CN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如果第一个</a:t>
            </a:r>
            <a:r>
              <a:rPr lang="en-US" altLang="zh-CN" sz="2000" dirty="0"/>
              <a:t>block</a:t>
            </a:r>
            <a:r>
              <a:rPr lang="zh-CN" altLang="en-US" sz="2000" dirty="0"/>
              <a:t>块的数据读完了，就会关闭指向第一个</a:t>
            </a:r>
            <a:r>
              <a:rPr lang="en-US" altLang="zh-CN" sz="2000" dirty="0"/>
              <a:t>block</a:t>
            </a:r>
            <a:r>
              <a:rPr lang="zh-CN" altLang="en-US" sz="2000" dirty="0"/>
              <a:t>块的</a:t>
            </a:r>
            <a:r>
              <a:rPr lang="en-US" altLang="zh-CN" sz="2000" dirty="0" err="1"/>
              <a:t>datanode</a:t>
            </a:r>
            <a:r>
              <a:rPr lang="zh-CN" altLang="en-US" sz="2000" dirty="0"/>
              <a:t>连接，接着读取下一个</a:t>
            </a:r>
            <a:r>
              <a:rPr lang="en-US" altLang="zh-CN" sz="2000" dirty="0"/>
              <a:t>block</a:t>
            </a:r>
            <a:r>
              <a:rPr lang="zh-CN" altLang="en-US" sz="2000" dirty="0" smtClean="0"/>
              <a:t>块；</a:t>
            </a:r>
            <a:endParaRPr lang="zh-CN" altLang="en-US" sz="20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关闭</a:t>
            </a:r>
            <a:r>
              <a:rPr lang="zh-CN" altLang="en-US" sz="2000" dirty="0" smtClean="0"/>
              <a:t>输入流。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7242" y="4190980"/>
            <a:ext cx="5276758" cy="2400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r>
              <a:rPr lang="zh-CN" altLang="en-US" dirty="0"/>
              <a:t>计算框架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 err="1"/>
              <a:t>MapReduce</a:t>
            </a:r>
            <a:r>
              <a:rPr lang="zh-CN" altLang="en-US" sz="2400" dirty="0"/>
              <a:t>计算框架体现的是一个分治的思想</a:t>
            </a:r>
            <a:r>
              <a:rPr lang="zh-CN" altLang="en-US" sz="2400" dirty="0" smtClean="0"/>
              <a:t>。将</a:t>
            </a:r>
            <a:r>
              <a:rPr lang="zh-CN" altLang="en-US" sz="2400" dirty="0"/>
              <a:t>待处理的数据</a:t>
            </a:r>
            <a:r>
              <a:rPr lang="zh-CN" altLang="en-US" sz="2400" dirty="0" smtClean="0"/>
              <a:t>分片，在</a:t>
            </a:r>
            <a:r>
              <a:rPr lang="zh-CN" altLang="en-US" sz="2400" dirty="0"/>
              <a:t>每个数据分片上并行运行相同逻辑的</a:t>
            </a:r>
            <a:r>
              <a:rPr lang="en-US" altLang="zh-CN" sz="2400" dirty="0"/>
              <a:t>map()</a:t>
            </a:r>
            <a:r>
              <a:rPr lang="zh-CN" altLang="en-US" sz="2400" dirty="0"/>
              <a:t>函数，然后将每一个数据分片的处理结果汇集到</a:t>
            </a:r>
            <a:r>
              <a:rPr lang="en-US" altLang="zh-CN" sz="2400" dirty="0"/>
              <a:t>reduce()</a:t>
            </a:r>
            <a:r>
              <a:rPr lang="zh-CN" altLang="en-US" sz="2400" dirty="0"/>
              <a:t>函数进行规约整理，最后输出结果。</a:t>
            </a:r>
            <a:endParaRPr lang="zh-CN" altLang="en-US" sz="2400" dirty="0"/>
          </a:p>
        </p:txBody>
      </p:sp>
      <p:pic>
        <p:nvPicPr>
          <p:cNvPr id="17411" name="Picture 2" descr="Lightbox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364" y="3276604"/>
            <a:ext cx="5131636" cy="335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Wordcount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Map</a:t>
            </a:r>
            <a:r>
              <a:rPr lang="zh-CN" altLang="en-US" dirty="0" smtClean="0"/>
              <a:t>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9258"/>
            <a:ext cx="8381888" cy="510526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从文件按行读取文件，解析成键值对</a:t>
            </a:r>
            <a:r>
              <a:rPr lang="en-US" altLang="zh-CN" sz="2800" dirty="0" smtClean="0"/>
              <a:t> &lt;key, value&gt;</a:t>
            </a:r>
            <a:r>
              <a:rPr lang="zh-CN" altLang="en-US" sz="2800" dirty="0" smtClean="0"/>
              <a:t>；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在</a:t>
            </a:r>
            <a:r>
              <a:rPr lang="en-US" altLang="zh-CN" sz="2800" dirty="0" smtClean="0"/>
              <a:t>Map()</a:t>
            </a:r>
            <a:r>
              <a:rPr lang="zh-CN" altLang="en-US" sz="2800" dirty="0" smtClean="0"/>
              <a:t>方法中，接收</a:t>
            </a:r>
            <a:r>
              <a:rPr lang="en-US" altLang="zh-CN" sz="2800" dirty="0" smtClean="0"/>
              <a:t>&lt;key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value&gt;,</a:t>
            </a:r>
            <a:r>
              <a:rPr lang="zh-CN" altLang="en-US" sz="2800" dirty="0" smtClean="0"/>
              <a:t>执行具体的业务逻辑，对输入数据进行处理；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输出</a:t>
            </a:r>
            <a:r>
              <a:rPr lang="en-US" altLang="zh-CN" sz="2800" dirty="0" smtClean="0"/>
              <a:t>&lt;key, value&gt;</a:t>
            </a:r>
            <a:r>
              <a:rPr lang="zh-CN" altLang="en-US" sz="2800" dirty="0" smtClean="0"/>
              <a:t>；</a:t>
            </a: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2800" dirty="0" smtClean="0"/>
              <a:t>例如，在单词统计程序中</a:t>
            </a:r>
            <a:r>
              <a:rPr lang="en-US" altLang="zh-CN" sz="2800" dirty="0" smtClean="0"/>
              <a:t>Map</a:t>
            </a:r>
            <a:r>
              <a:rPr lang="zh-CN" altLang="en-US" sz="2800" dirty="0" smtClean="0"/>
              <a:t>任务对输入的第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行单词进行利用空格进行分词，然后再根据得到的单词生成键值对</a:t>
            </a:r>
            <a:r>
              <a:rPr lang="en-US" altLang="zh-CN" sz="2800" dirty="0" smtClean="0"/>
              <a:t>&lt;hello, 1&gt;,&lt;world,1&gt;,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&lt;hello, </a:t>
            </a:r>
            <a:r>
              <a:rPr lang="en-US" altLang="zh-CN" sz="2800" dirty="0"/>
              <a:t>1</a:t>
            </a:r>
            <a:r>
              <a:rPr lang="en-US" altLang="zh-CN" sz="2800" dirty="0" smtClean="0"/>
              <a:t>&gt;,&lt;world,1&gt;</a:t>
            </a:r>
            <a:endParaRPr lang="en-US" altLang="zh-CN" sz="2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704" y="4038584"/>
            <a:ext cx="2286000" cy="54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Wordcount</a:t>
            </a:r>
            <a:r>
              <a:rPr lang="en-US" altLang="zh-CN" dirty="0"/>
              <a:t> 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Reduce</a:t>
            </a:r>
            <a:r>
              <a:rPr lang="zh-CN" altLang="en-US" dirty="0" smtClean="0"/>
              <a:t>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912" y="1219258"/>
            <a:ext cx="8686572" cy="518146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执行</a:t>
            </a:r>
            <a:r>
              <a:rPr lang="en-US" altLang="zh-CN" sz="2800" dirty="0" smtClean="0"/>
              <a:t>Reduce</a:t>
            </a:r>
            <a:r>
              <a:rPr lang="zh-CN" altLang="en-US" sz="2800" dirty="0" smtClean="0"/>
              <a:t>之前，有一个</a:t>
            </a:r>
            <a:r>
              <a:rPr lang="en-US" altLang="zh-CN" sz="2800" dirty="0" smtClean="0"/>
              <a:t>shuffle</a:t>
            </a:r>
            <a:r>
              <a:rPr lang="zh-CN" altLang="en-US" sz="2800" dirty="0" smtClean="0"/>
              <a:t>的过程，对多个</a:t>
            </a:r>
            <a:r>
              <a:rPr lang="en-US" altLang="zh-CN" sz="2800" dirty="0" smtClean="0"/>
              <a:t>Map</a:t>
            </a:r>
            <a:r>
              <a:rPr lang="zh-CN" altLang="en-US" sz="2800" dirty="0" smtClean="0"/>
              <a:t>任务的输出进行合并和排序，形成</a:t>
            </a:r>
            <a:r>
              <a:rPr lang="en-US" altLang="zh-CN" sz="2800" dirty="0" smtClean="0"/>
              <a:t>&lt;key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{value1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value2,…}&gt;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将</a:t>
            </a:r>
            <a:r>
              <a:rPr lang="en-US" altLang="zh-CN" sz="2800" dirty="0" smtClean="0"/>
              <a:t>&lt;</a:t>
            </a:r>
            <a:r>
              <a:rPr lang="en-US" altLang="zh-CN" sz="2800" dirty="0"/>
              <a:t> key</a:t>
            </a:r>
            <a:r>
              <a:rPr lang="zh-CN" altLang="en-US" sz="2800" dirty="0"/>
              <a:t>，</a:t>
            </a:r>
            <a:r>
              <a:rPr lang="en-US" altLang="zh-CN" sz="2800" dirty="0"/>
              <a:t>{value1</a:t>
            </a:r>
            <a:r>
              <a:rPr lang="zh-CN" altLang="en-US" sz="2800" dirty="0"/>
              <a:t>，</a:t>
            </a:r>
            <a:r>
              <a:rPr lang="en-US" altLang="zh-CN" sz="2800" dirty="0"/>
              <a:t>value2,…}&gt; </a:t>
            </a:r>
            <a:r>
              <a:rPr lang="zh-CN" altLang="en-US" sz="2800" dirty="0" smtClean="0"/>
              <a:t>作为参数传入。在</a:t>
            </a:r>
            <a:r>
              <a:rPr lang="en-US" altLang="zh-CN" sz="2800" dirty="0" smtClean="0"/>
              <a:t>Reduce()</a:t>
            </a:r>
            <a:r>
              <a:rPr lang="zh-CN" altLang="en-US" sz="2800" dirty="0" smtClean="0"/>
              <a:t>方法中执行数据汇总的逻辑，对</a:t>
            </a:r>
            <a:r>
              <a:rPr lang="en-US" altLang="zh-CN" sz="2800" dirty="0" smtClean="0"/>
              <a:t>{value1, value2, …}</a:t>
            </a:r>
            <a:r>
              <a:rPr lang="zh-CN" altLang="en-US" sz="2800" dirty="0" smtClean="0"/>
              <a:t>进行汇总处理。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保存</a:t>
            </a:r>
            <a:r>
              <a:rPr lang="en-US" altLang="zh-CN" sz="2800" dirty="0" smtClean="0"/>
              <a:t>Reduce()</a:t>
            </a:r>
            <a:r>
              <a:rPr lang="zh-CN" altLang="en-US" sz="2800" dirty="0" smtClean="0"/>
              <a:t>的执行结果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2800" dirty="0" smtClean="0"/>
              <a:t>例如，在单词统计程序中对形如</a:t>
            </a:r>
            <a:r>
              <a:rPr lang="en-US" altLang="zh-CN" sz="2800" dirty="0" smtClean="0"/>
              <a:t>&lt;hello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{1,1,1,1}&gt;</a:t>
            </a:r>
            <a:r>
              <a:rPr lang="zh-CN" altLang="en-US" sz="2800" dirty="0" smtClean="0"/>
              <a:t>中的值列表进行汇总，得到</a:t>
            </a:r>
            <a:r>
              <a:rPr lang="en-US" altLang="zh-CN" sz="2800" dirty="0" smtClean="0"/>
              <a:t>&lt;hello,4&gt;</a:t>
            </a:r>
            <a:r>
              <a:rPr lang="zh-CN" altLang="en-US" sz="2800" dirty="0" smtClean="0"/>
              <a:t>的计算结果。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YARN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81110" y="1295457"/>
            <a:ext cx="8305582" cy="914376"/>
          </a:xfrm>
        </p:spPr>
        <p:txBody>
          <a:bodyPr/>
          <a:lstStyle/>
          <a:p>
            <a:r>
              <a:rPr lang="en-US" altLang="zh-CN" sz="2000" dirty="0"/>
              <a:t>Hadoop YARN</a:t>
            </a:r>
            <a:r>
              <a:rPr lang="zh-CN" altLang="en-US" sz="2000" dirty="0"/>
              <a:t>（</a:t>
            </a:r>
            <a:r>
              <a:rPr lang="en-US" altLang="zh-CN" sz="2000" dirty="0"/>
              <a:t>Yet Another Resource Negotiator</a:t>
            </a:r>
            <a:r>
              <a:rPr lang="zh-CN" altLang="en-US" sz="2000" dirty="0"/>
              <a:t>，另一种资源协调者）是一种新的 </a:t>
            </a:r>
            <a:r>
              <a:rPr lang="en-US" altLang="zh-CN" sz="2000" dirty="0"/>
              <a:t>Hadoop </a:t>
            </a:r>
            <a:r>
              <a:rPr lang="zh-CN" altLang="en-US" sz="2000" dirty="0"/>
              <a:t>资源管理器，它是一个通用资源管理系统和调度平台，可为上层应用提供统一的资源管理和</a:t>
            </a:r>
            <a:r>
              <a:rPr lang="zh-CN" altLang="en-US" sz="2000" dirty="0" smtClean="0"/>
              <a:t>调度。</a:t>
            </a:r>
            <a:endParaRPr lang="zh-CN" altLang="en-US" sz="2000" dirty="0"/>
          </a:p>
        </p:txBody>
      </p:sp>
      <p:pic>
        <p:nvPicPr>
          <p:cNvPr id="1026" name="Picture 2" descr="MapReduce NextGen Architectur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70" y="2286030"/>
            <a:ext cx="6893839" cy="426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扩展</a:t>
            </a:r>
            <a:r>
              <a:rPr lang="en-US" altLang="zh-CN" dirty="0" smtClean="0"/>
              <a:t>-</a:t>
            </a:r>
            <a:r>
              <a:rPr lang="zh-CN" altLang="en-US" dirty="0" smtClean="0"/>
              <a:t>华为的</a:t>
            </a:r>
            <a:r>
              <a:rPr lang="en-US" altLang="zh-CN" dirty="0" smtClean="0"/>
              <a:t>OBS</a:t>
            </a:r>
            <a:r>
              <a:rPr lang="zh-CN" altLang="en-US" dirty="0" smtClean="0"/>
              <a:t>存储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0025" y="1219258"/>
            <a:ext cx="8791459" cy="5333860"/>
          </a:xfrm>
        </p:spPr>
        <p:txBody>
          <a:bodyPr/>
          <a:lstStyle/>
          <a:p>
            <a:r>
              <a:rPr lang="zh-CN" altLang="en-US" sz="2400" b="1" dirty="0" smtClean="0"/>
              <a:t>存算分离的思想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zh-CN" altLang="en-US" sz="2400" dirty="0" smtClean="0"/>
              <a:t>数据</a:t>
            </a:r>
            <a:r>
              <a:rPr lang="zh-CN" altLang="en-US" sz="2400" dirty="0"/>
              <a:t>存储在</a:t>
            </a:r>
            <a:r>
              <a:rPr lang="en-US" altLang="zh-CN" sz="2400" dirty="0"/>
              <a:t>OBS</a:t>
            </a:r>
            <a:r>
              <a:rPr lang="zh-CN" altLang="en-US" sz="2400" dirty="0"/>
              <a:t>：数据存储和计算分离，集群存储成本低，存储量不受限制，并且集群可以随时删除，但计算性能取决于</a:t>
            </a:r>
            <a:r>
              <a:rPr lang="en-US" altLang="zh-CN" sz="2400" dirty="0"/>
              <a:t>OBS</a:t>
            </a:r>
            <a:r>
              <a:rPr lang="zh-CN" altLang="en-US" sz="2400" dirty="0"/>
              <a:t>访问性能，相对</a:t>
            </a:r>
            <a:r>
              <a:rPr lang="en-US" altLang="zh-CN" sz="2400" dirty="0"/>
              <a:t>HDFS</a:t>
            </a:r>
            <a:r>
              <a:rPr lang="zh-CN" altLang="en-US" sz="2400" dirty="0"/>
              <a:t>有所下降，建议在数据计算不频繁场景下</a:t>
            </a:r>
            <a:r>
              <a:rPr lang="zh-CN" altLang="en-US" sz="2400" dirty="0" smtClean="0"/>
              <a:t>使用；</a:t>
            </a:r>
            <a:endParaRPr lang="en-US" altLang="zh-CN" sz="2400" dirty="0" smtClean="0"/>
          </a:p>
          <a:p>
            <a:r>
              <a:rPr lang="zh-CN" altLang="en-US" sz="2400" dirty="0" smtClean="0"/>
              <a:t>数据</a:t>
            </a:r>
            <a:r>
              <a:rPr lang="zh-CN" altLang="en-US" sz="2400" dirty="0"/>
              <a:t>存储在</a:t>
            </a:r>
            <a:r>
              <a:rPr lang="en-US" altLang="zh-CN" sz="2400" dirty="0"/>
              <a:t>HDFS</a:t>
            </a:r>
            <a:r>
              <a:rPr lang="zh-CN" altLang="en-US" sz="2400" dirty="0"/>
              <a:t>：数据存储和计算不分离，集群成本较高，计算性能高，但存储量受磁盘空间限制，删除集群前需将数据导出保存，建议在数据计算频繁场景下</a:t>
            </a:r>
            <a:r>
              <a:rPr lang="zh-CN" altLang="en-US" sz="2400" dirty="0" smtClean="0"/>
              <a:t>使用。</a:t>
            </a:r>
            <a:endParaRPr lang="zh-CN" altLang="en-US" sz="2400" dirty="0"/>
          </a:p>
        </p:txBody>
      </p:sp>
      <p:pic>
        <p:nvPicPr>
          <p:cNvPr id="1026" name="Picture 2" descr="https://support.huaweicloud.com/productdesc-obs/zh-cn_image_0196886524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32" y="3048010"/>
            <a:ext cx="5486400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2.Hive</a:t>
            </a:r>
            <a:endParaRPr lang="zh-CN" altLang="en-US" dirty="0" smtClean="0"/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>
                <a:hlinkClick r:id="rId1"/>
              </a:rPr>
              <a:t>https://hive.apache.org/</a:t>
            </a:r>
            <a:endParaRPr lang="en-US" altLang="zh-CN" sz="2400" dirty="0" smtClean="0"/>
          </a:p>
          <a:p>
            <a:r>
              <a:rPr lang="en-US" altLang="zh-CN" sz="2400" dirty="0" smtClean="0"/>
              <a:t>HIVE</a:t>
            </a:r>
            <a:r>
              <a:rPr lang="zh-CN" altLang="en-US" sz="2400" dirty="0" smtClean="0"/>
              <a:t>是分布式数据仓库，可使用</a:t>
            </a:r>
            <a:r>
              <a:rPr lang="en-US" altLang="zh-CN" sz="2400" dirty="0" smtClean="0"/>
              <a:t>SQL</a:t>
            </a:r>
            <a:r>
              <a:rPr lang="zh-CN" altLang="en-US" sz="2400" dirty="0" smtClean="0"/>
              <a:t>语言对</a:t>
            </a:r>
            <a:r>
              <a:rPr lang="en-US" altLang="zh-CN" sz="2400" dirty="0" smtClean="0"/>
              <a:t>HDFS</a:t>
            </a:r>
            <a:r>
              <a:rPr lang="zh-CN" altLang="en-US" sz="2400" dirty="0" smtClean="0"/>
              <a:t>或</a:t>
            </a:r>
            <a:r>
              <a:rPr lang="en-US" altLang="zh-CN" sz="2400" dirty="0" err="1" smtClean="0"/>
              <a:t>Hbase</a:t>
            </a:r>
            <a:r>
              <a:rPr lang="zh-CN" altLang="en-US" sz="2400" dirty="0" smtClean="0"/>
              <a:t>中存储的大量数据进行管理和查询。</a:t>
            </a:r>
            <a:endParaRPr lang="en-US" altLang="zh-CN" sz="2400" dirty="0" smtClean="0"/>
          </a:p>
          <a:p>
            <a:r>
              <a:rPr lang="zh-CN" altLang="en-US" sz="2400" dirty="0" smtClean="0"/>
              <a:t>可在第三方程序中通过</a:t>
            </a:r>
            <a:r>
              <a:rPr lang="en-US" altLang="zh-CN" sz="2400" dirty="0" smtClean="0"/>
              <a:t>JDBC</a:t>
            </a:r>
            <a:r>
              <a:rPr lang="zh-CN" altLang="en-US" sz="2400" dirty="0" smtClean="0"/>
              <a:t>驱动访问</a:t>
            </a:r>
            <a:r>
              <a:rPr lang="en-US" altLang="zh-CN" sz="2400" dirty="0" smtClean="0"/>
              <a:t>HIVE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800600"/>
            <a:ext cx="19034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课程简介</a:t>
            </a:r>
            <a:endParaRPr lang="en-US" altLang="zh-CN" dirty="0" smtClean="0"/>
          </a:p>
          <a:p>
            <a:r>
              <a:rPr lang="zh-CN" altLang="en-US" dirty="0" smtClean="0"/>
              <a:t>基础概念</a:t>
            </a:r>
            <a:endParaRPr lang="en-US" altLang="zh-CN" dirty="0" smtClean="0"/>
          </a:p>
          <a:p>
            <a:r>
              <a:rPr lang="zh-CN" altLang="en-US" dirty="0" smtClean="0"/>
              <a:t>课程内容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工作模型</a:t>
            </a:r>
            <a:endParaRPr lang="zh-CN" altLang="en-US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0808"/>
            <a:ext cx="8898837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运行机制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308" y="1447852"/>
            <a:ext cx="8305690" cy="4876720"/>
          </a:xfrm>
        </p:spPr>
        <p:txBody>
          <a:bodyPr/>
          <a:lstStyle/>
          <a:p>
            <a:r>
              <a:rPr lang="zh-CN" altLang="en-US" dirty="0"/>
              <a:t>当创建表的时候，需要指定</a:t>
            </a:r>
            <a:r>
              <a:rPr lang="en-US" altLang="zh-CN" dirty="0"/>
              <a:t>HDFS</a:t>
            </a:r>
            <a:r>
              <a:rPr lang="zh-CN" altLang="en-US" dirty="0"/>
              <a:t>文件路径，表和其文件路径会保存到</a:t>
            </a:r>
            <a:r>
              <a:rPr lang="en-US" altLang="zh-CN" dirty="0" smtClean="0"/>
              <a:t>Meta Store</a:t>
            </a:r>
            <a:r>
              <a:rPr lang="zh-CN" altLang="en-US" dirty="0"/>
              <a:t>，从而建立表和数据的映射关系</a:t>
            </a:r>
            <a:r>
              <a:rPr lang="zh-CN" altLang="en-US" dirty="0" smtClean="0"/>
              <a:t>。</a:t>
            </a:r>
            <a:r>
              <a:rPr lang="zh-CN" altLang="en-US" dirty="0"/>
              <a:t>一般用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作为</a:t>
            </a:r>
            <a:r>
              <a:rPr lang="en-US" altLang="zh-CN" smtClean="0"/>
              <a:t>Meta Store</a:t>
            </a:r>
            <a:r>
              <a:rPr lang="zh-CN" altLang="en-US" smtClean="0"/>
              <a:t>存储</a:t>
            </a:r>
            <a:r>
              <a:rPr lang="zh-CN" altLang="en-US" dirty="0"/>
              <a:t>元数据 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zh-CN" altLang="en-US" dirty="0" smtClean="0"/>
              <a:t>当</a:t>
            </a:r>
            <a:r>
              <a:rPr lang="zh-CN" altLang="en-US" dirty="0"/>
              <a:t>数据加载如表时，根据映射获取到对应的</a:t>
            </a:r>
            <a:r>
              <a:rPr lang="en-US" altLang="zh-CN" dirty="0"/>
              <a:t>HDFS</a:t>
            </a:r>
            <a:r>
              <a:rPr lang="zh-CN" altLang="en-US" dirty="0"/>
              <a:t>路径，将数据导入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输入</a:t>
            </a:r>
            <a:r>
              <a:rPr lang="en-US" altLang="zh-CN" dirty="0"/>
              <a:t>SQL</a:t>
            </a:r>
            <a:r>
              <a:rPr lang="zh-CN" altLang="en-US" dirty="0"/>
              <a:t>后，</a:t>
            </a:r>
            <a:r>
              <a:rPr lang="en-US" altLang="zh-CN" dirty="0"/>
              <a:t>hive</a:t>
            </a:r>
            <a:r>
              <a:rPr lang="zh-CN" altLang="en-US" dirty="0"/>
              <a:t>会将</a:t>
            </a:r>
            <a:r>
              <a:rPr lang="zh-CN" altLang="en-US" dirty="0" smtClean="0"/>
              <a:t>其转换成</a:t>
            </a:r>
            <a:r>
              <a:rPr lang="en-US" altLang="zh-CN" dirty="0" err="1"/>
              <a:t>MapReduce</a:t>
            </a:r>
            <a:r>
              <a:rPr lang="zh-CN" altLang="en-US" dirty="0"/>
              <a:t>或者</a:t>
            </a:r>
            <a:r>
              <a:rPr lang="en-US" altLang="zh-CN" dirty="0"/>
              <a:t>Spark</a:t>
            </a:r>
            <a:r>
              <a:rPr lang="zh-CN" altLang="en-US" dirty="0"/>
              <a:t>任务，提交到</a:t>
            </a:r>
            <a:r>
              <a:rPr lang="en-US" altLang="zh-CN" dirty="0"/>
              <a:t>Yarn</a:t>
            </a:r>
            <a:r>
              <a:rPr lang="zh-CN" altLang="en-US" dirty="0"/>
              <a:t>上面执行，执行成功将返回结果。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3.Spark</a:t>
            </a:r>
            <a:endParaRPr lang="zh-CN" altLang="en-US" dirty="0" smtClean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>
                <a:hlinkClick r:id="rId1"/>
              </a:rPr>
              <a:t>http://spark.apache.org/</a:t>
            </a:r>
            <a:endParaRPr lang="en-US" altLang="zh-CN" sz="2800" dirty="0" smtClean="0"/>
          </a:p>
          <a:p>
            <a:r>
              <a:rPr lang="en-US" altLang="zh-CN" sz="2800" dirty="0" smtClean="0"/>
              <a:t>Apache Spark </a:t>
            </a:r>
            <a:r>
              <a:rPr lang="zh-CN" altLang="en-US" sz="2800" dirty="0" smtClean="0"/>
              <a:t>是专为大规模数据处理而设计的快速通用的计算引擎，目前已经成为大数据处理最主流的计算平台。</a:t>
            </a:r>
            <a:endParaRPr lang="en-US" altLang="zh-CN" sz="2800" dirty="0" smtClean="0"/>
          </a:p>
          <a:p>
            <a:r>
              <a:rPr lang="en-US" altLang="zh-CN" sz="2800" dirty="0" smtClean="0"/>
              <a:t>Spark </a:t>
            </a:r>
            <a:r>
              <a:rPr lang="zh-CN" altLang="en-US" sz="2800" dirty="0" smtClean="0"/>
              <a:t>是一种与 </a:t>
            </a:r>
            <a:r>
              <a:rPr lang="en-US" altLang="zh-CN" sz="2800" dirty="0" smtClean="0"/>
              <a:t>Hadoop </a:t>
            </a:r>
            <a:r>
              <a:rPr lang="zh-CN" altLang="en-US" sz="2800" dirty="0" smtClean="0"/>
              <a:t>相似的开源集群计算环境，但</a:t>
            </a:r>
            <a:r>
              <a:rPr lang="en-US" altLang="zh-CN" sz="2800" dirty="0" smtClean="0"/>
              <a:t>Spark </a:t>
            </a:r>
            <a:r>
              <a:rPr lang="zh-CN" altLang="en-US" sz="2800" dirty="0" smtClean="0"/>
              <a:t>在某些工作负载方面表现得更加优越，</a:t>
            </a:r>
            <a:r>
              <a:rPr lang="en-US" altLang="zh-CN" sz="2800" dirty="0" smtClean="0"/>
              <a:t>Spark </a:t>
            </a:r>
            <a:r>
              <a:rPr lang="zh-CN" altLang="en-US" sz="2800" dirty="0" smtClean="0"/>
              <a:t>启用了内存分布数据集（</a:t>
            </a:r>
            <a:r>
              <a:rPr lang="en-US" altLang="zh-CN" sz="2800" dirty="0" smtClean="0"/>
              <a:t>RDD</a:t>
            </a:r>
            <a:r>
              <a:rPr lang="zh-CN" altLang="en-US" sz="2800" dirty="0" smtClean="0"/>
              <a:t>），理论上</a:t>
            </a:r>
            <a:r>
              <a:rPr lang="en-US" altLang="zh-CN" sz="2800" dirty="0" smtClean="0"/>
              <a:t>Spark </a:t>
            </a:r>
            <a:r>
              <a:rPr lang="zh-CN" altLang="en-US" sz="2800" dirty="0" smtClean="0"/>
              <a:t>比 </a:t>
            </a:r>
            <a:r>
              <a:rPr lang="en-US" altLang="zh-CN" sz="2800" dirty="0" smtClean="0"/>
              <a:t>Hadoop</a:t>
            </a:r>
            <a:r>
              <a:rPr lang="zh-CN" altLang="en-US" sz="2800" dirty="0" smtClean="0"/>
              <a:t>最高能快</a:t>
            </a:r>
            <a:r>
              <a:rPr lang="en-US" altLang="zh-CN" sz="2800" dirty="0" smtClean="0"/>
              <a:t>100</a:t>
            </a:r>
            <a:r>
              <a:rPr lang="zh-CN" altLang="en-US" sz="2800" dirty="0" smtClean="0"/>
              <a:t>倍。</a:t>
            </a:r>
            <a:endParaRPr lang="en-US" altLang="zh-CN" sz="2800" dirty="0" smtClean="0"/>
          </a:p>
          <a:p>
            <a:r>
              <a:rPr lang="zh-CN" altLang="en-US" sz="2800" dirty="0" smtClean="0"/>
              <a:t>支持</a:t>
            </a:r>
            <a:r>
              <a:rPr lang="en-US" altLang="zh-CN" sz="2800" dirty="0" err="1" smtClean="0"/>
              <a:t>JAVA,Scala,Python</a:t>
            </a:r>
            <a:r>
              <a:rPr lang="zh-CN" altLang="en-US" sz="2800" dirty="0" smtClean="0"/>
              <a:t>等多种语言。</a:t>
            </a:r>
            <a:endParaRPr lang="zh-CN" altLang="en-US" sz="2800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636" y="5333950"/>
            <a:ext cx="2204364" cy="129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Spark</a:t>
            </a:r>
            <a:r>
              <a:rPr lang="zh-CN" altLang="en-US" smtClean="0"/>
              <a:t>技术</a:t>
            </a:r>
            <a:r>
              <a:rPr lang="zh-CN" altLang="en-US" dirty="0" smtClean="0"/>
              <a:t>栈</a:t>
            </a:r>
            <a:endParaRPr lang="zh-CN" altLang="en-US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2427" y="1295456"/>
            <a:ext cx="6553118" cy="5054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核心概念</a:t>
            </a:r>
            <a:r>
              <a:rPr lang="en-US" altLang="zh-CN" dirty="0" smtClean="0"/>
              <a:t>-RDD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RDD(Resilient Distributed Datasets)</a:t>
            </a:r>
            <a:r>
              <a:rPr lang="zh-CN" altLang="en-US" sz="2400" dirty="0"/>
              <a:t>，弹性分布式数据集，是分布式内存的一个抽象概念。</a:t>
            </a:r>
            <a:r>
              <a:rPr lang="en-US" altLang="zh-CN" sz="2400" dirty="0"/>
              <a:t>RDD</a:t>
            </a:r>
            <a:r>
              <a:rPr lang="zh-CN" altLang="en-US" sz="2400" dirty="0"/>
              <a:t>提供了一种高度受限的共享内存模型，即</a:t>
            </a:r>
            <a:r>
              <a:rPr lang="en-US" altLang="zh-CN" sz="2400" dirty="0"/>
              <a:t>RDD</a:t>
            </a:r>
            <a:r>
              <a:rPr lang="zh-CN" altLang="en-US" sz="2400" dirty="0"/>
              <a:t>是只读的记录分区的</a:t>
            </a:r>
            <a:r>
              <a:rPr lang="zh-CN" altLang="en-US" sz="2400" dirty="0" smtClean="0"/>
              <a:t>集合。</a:t>
            </a:r>
            <a:endParaRPr lang="en-US" altLang="zh-CN" dirty="0" smtClean="0"/>
          </a:p>
          <a:p>
            <a:r>
              <a:rPr lang="zh-CN" altLang="en-US" sz="2400" dirty="0"/>
              <a:t>对于</a:t>
            </a:r>
            <a:r>
              <a:rPr lang="en-US" altLang="zh-CN" sz="2400" dirty="0"/>
              <a:t>RDD</a:t>
            </a:r>
            <a:r>
              <a:rPr lang="zh-CN" altLang="en-US" sz="2400" dirty="0"/>
              <a:t>可以有两种计算操作算子：</a:t>
            </a:r>
            <a:r>
              <a:rPr lang="en-US" altLang="zh-CN" sz="2400" dirty="0"/>
              <a:t>Transformation</a:t>
            </a:r>
            <a:r>
              <a:rPr lang="zh-CN" altLang="en-US" sz="2400" dirty="0"/>
              <a:t>（变换）与</a:t>
            </a:r>
            <a:r>
              <a:rPr lang="en-US" altLang="zh-CN" sz="2400" dirty="0"/>
              <a:t>Action</a:t>
            </a:r>
            <a:r>
              <a:rPr lang="zh-CN" altLang="en-US" sz="2400" dirty="0"/>
              <a:t>（行动）。只有行动（</a:t>
            </a:r>
            <a:r>
              <a:rPr lang="en-US" altLang="zh-CN" sz="2400" dirty="0"/>
              <a:t>Action</a:t>
            </a:r>
            <a:r>
              <a:rPr lang="zh-CN" altLang="en-US" sz="2400" dirty="0"/>
              <a:t>）算子才会触发作业（</a:t>
            </a:r>
            <a:r>
              <a:rPr lang="en-US" altLang="zh-CN" sz="2400" dirty="0"/>
              <a:t>Job</a:t>
            </a:r>
            <a:r>
              <a:rPr lang="zh-CN" altLang="en-US" sz="2400" dirty="0"/>
              <a:t>）提交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/>
              <a:t>RDD</a:t>
            </a:r>
            <a:r>
              <a:rPr lang="zh-CN" altLang="en-US" sz="2400" dirty="0"/>
              <a:t>可以相互依赖。如果</a:t>
            </a:r>
            <a:r>
              <a:rPr lang="en-US" altLang="zh-CN" sz="2400" dirty="0"/>
              <a:t>RDD</a:t>
            </a:r>
            <a:r>
              <a:rPr lang="zh-CN" altLang="en-US" sz="2400" dirty="0"/>
              <a:t>的每个分区最多只能被一个子</a:t>
            </a:r>
            <a:r>
              <a:rPr lang="en-US" altLang="zh-CN" sz="2400" dirty="0"/>
              <a:t>RDD</a:t>
            </a:r>
            <a:r>
              <a:rPr lang="zh-CN" altLang="en-US" sz="2400" dirty="0"/>
              <a:t>的一个分区使用，则称之为</a:t>
            </a:r>
            <a:r>
              <a:rPr lang="en-US" altLang="zh-CN" sz="2400" dirty="0"/>
              <a:t>narrow dependency</a:t>
            </a:r>
            <a:r>
              <a:rPr lang="zh-CN" altLang="en-US" sz="2400" dirty="0"/>
              <a:t>；若多个子</a:t>
            </a:r>
            <a:r>
              <a:rPr lang="en-US" altLang="zh-CN" sz="2400" dirty="0"/>
              <a:t>RDD</a:t>
            </a:r>
            <a:r>
              <a:rPr lang="zh-CN" altLang="en-US" sz="2400" dirty="0"/>
              <a:t>分区都可以依赖，则称之为</a:t>
            </a:r>
            <a:r>
              <a:rPr lang="en-US" altLang="zh-CN" sz="2400" dirty="0"/>
              <a:t>wide dependency</a:t>
            </a:r>
            <a:r>
              <a:rPr lang="zh-CN" altLang="en-US" sz="2400" dirty="0"/>
              <a:t>。</a:t>
            </a: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核心概念</a:t>
            </a:r>
            <a:r>
              <a:rPr lang="en-US" altLang="zh-CN" dirty="0" smtClean="0"/>
              <a:t>-DAG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305690" cy="2590780"/>
          </a:xfrm>
        </p:spPr>
        <p:txBody>
          <a:bodyPr/>
          <a:lstStyle/>
          <a:p>
            <a:r>
              <a:rPr lang="en-US" altLang="zh-CN" sz="2400" dirty="0"/>
              <a:t>Spark</a:t>
            </a:r>
            <a:r>
              <a:rPr lang="zh-CN" altLang="en-US" sz="2400" dirty="0"/>
              <a:t>应用执行过程中，会在逻辑上生成有向无环图（</a:t>
            </a:r>
            <a:r>
              <a:rPr lang="en-US" altLang="zh-CN" sz="2400" dirty="0"/>
              <a:t>DAG</a:t>
            </a:r>
            <a:r>
              <a:rPr lang="zh-CN" altLang="en-US" sz="2400" dirty="0"/>
              <a:t>）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/>
              <a:t>当</a:t>
            </a:r>
            <a:r>
              <a:rPr lang="en-US" altLang="zh-CN" sz="2400" dirty="0"/>
              <a:t>Action</a:t>
            </a:r>
            <a:r>
              <a:rPr lang="zh-CN" altLang="en-US" sz="2400" dirty="0"/>
              <a:t>算子被触发后，会将所有累积的算子</a:t>
            </a:r>
            <a:r>
              <a:rPr lang="zh-CN" altLang="en-US" sz="2400" dirty="0" smtClean="0"/>
              <a:t>生成</a:t>
            </a:r>
            <a:r>
              <a:rPr lang="en-US" altLang="zh-CN" sz="2400" dirty="0" smtClean="0"/>
              <a:t>DAG</a:t>
            </a:r>
            <a:r>
              <a:rPr lang="zh-CN" altLang="en-US" sz="2400" dirty="0" smtClean="0"/>
              <a:t>并</a:t>
            </a:r>
            <a:r>
              <a:rPr lang="zh-CN" altLang="en-US" sz="2400" dirty="0"/>
              <a:t>由调度器对图上任务进行调度执行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/>
              <a:t>根据</a:t>
            </a:r>
            <a:r>
              <a:rPr lang="en-US" altLang="zh-CN" sz="2400" dirty="0"/>
              <a:t>RDD</a:t>
            </a:r>
            <a:r>
              <a:rPr lang="zh-CN" altLang="en-US" sz="2400" dirty="0"/>
              <a:t>之间的依赖关系来划分不同的阶段（</a:t>
            </a:r>
            <a:r>
              <a:rPr lang="en-US" altLang="zh-CN" sz="2400" dirty="0"/>
              <a:t>Stage</a:t>
            </a:r>
            <a:r>
              <a:rPr lang="zh-CN" altLang="en-US" sz="2400" dirty="0"/>
              <a:t>），而一个</a:t>
            </a:r>
            <a:r>
              <a:rPr lang="en-US" altLang="zh-CN" sz="2400" dirty="0"/>
              <a:t>Stage</a:t>
            </a:r>
            <a:r>
              <a:rPr lang="zh-CN" altLang="en-US" sz="2400" dirty="0"/>
              <a:t>则包含一系列执行任务（</a:t>
            </a:r>
            <a:r>
              <a:rPr lang="en-US" altLang="zh-CN" sz="2400" dirty="0" err="1"/>
              <a:t>TaskSet</a:t>
            </a:r>
            <a:r>
              <a:rPr lang="zh-CN" altLang="en-US" sz="2400" dirty="0"/>
              <a:t>）。</a:t>
            </a:r>
            <a:endParaRPr lang="en-US" altLang="zh-CN" sz="2400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56" y="4190981"/>
            <a:ext cx="8245977" cy="2247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工作模型（</a:t>
            </a:r>
            <a:r>
              <a:rPr lang="en-US" altLang="zh-CN" dirty="0" smtClean="0"/>
              <a:t>standalone</a:t>
            </a:r>
            <a:r>
              <a:rPr lang="zh-CN" altLang="en-US" dirty="0" smtClean="0"/>
              <a:t>模式）</a:t>
            </a:r>
            <a:endParaRPr lang="zh-CN" altLang="en-US" dirty="0" smtClean="0"/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33600"/>
            <a:ext cx="67754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 Streaming</a:t>
            </a:r>
            <a:r>
              <a:rPr lang="zh-CN" altLang="en-US" dirty="0" smtClean="0"/>
              <a:t>流式计算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725" lvl="1" indent="-542925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大规模</a:t>
            </a:r>
            <a:r>
              <a:rPr lang="zh-CN" altLang="en-US" dirty="0">
                <a:solidFill>
                  <a:srgbClr val="FF0000"/>
                </a:solidFill>
              </a:rPr>
              <a:t>准实时</a:t>
            </a:r>
            <a:r>
              <a:rPr lang="zh-CN" altLang="en-US" dirty="0"/>
              <a:t>流数据处理</a:t>
            </a:r>
            <a:endParaRPr lang="en-US" altLang="zh-CN" dirty="0"/>
          </a:p>
          <a:p>
            <a:pPr marL="720725" lvl="1" indent="-542925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可扩展至数百个节点</a:t>
            </a:r>
            <a:endParaRPr lang="en-US" altLang="zh-CN" dirty="0"/>
          </a:p>
          <a:p>
            <a:pPr marL="720725" lvl="1" indent="-542925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的批处理和交互式处理集成</a:t>
            </a:r>
            <a:endParaRPr lang="en-US" altLang="zh-CN" dirty="0"/>
          </a:p>
          <a:p>
            <a:pPr marL="720725" lvl="1" indent="-542925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秒级延迟</a:t>
            </a:r>
            <a:endParaRPr lang="en-US" altLang="zh-CN" dirty="0"/>
          </a:p>
          <a:p>
            <a:pPr marL="720725" lvl="1" indent="-542925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为复杂算法提供批处理</a:t>
            </a:r>
            <a:r>
              <a:rPr lang="en-US" altLang="zh-CN" dirty="0"/>
              <a:t>API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Picture 2" descr="Spark Streami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3" t="21497" r="36356" b="24000"/>
          <a:stretch>
            <a:fillRect/>
          </a:stretch>
        </p:blipFill>
        <p:spPr bwMode="auto">
          <a:xfrm>
            <a:off x="6629346" y="4876762"/>
            <a:ext cx="2279561" cy="157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 Streaming</a:t>
            </a:r>
            <a:r>
              <a:rPr lang="zh-CN" altLang="en-US" dirty="0" smtClean="0"/>
              <a:t>工作原理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 dirty="0"/>
              <a:t>Spark Streaming</a:t>
            </a:r>
            <a:r>
              <a:rPr lang="zh-CN" altLang="en-US" sz="2000" dirty="0"/>
              <a:t>是将流式计算分解成一系列短小的批处理作业。这里的批处理引擎是</a:t>
            </a:r>
            <a:r>
              <a:rPr lang="en-US" altLang="zh-CN" sz="2000" dirty="0"/>
              <a:t>Spark Core</a:t>
            </a:r>
            <a:r>
              <a:rPr lang="zh-CN" altLang="en-US" sz="2000" dirty="0"/>
              <a:t>，也就是</a:t>
            </a:r>
            <a:r>
              <a:rPr lang="en-US" altLang="zh-CN" sz="2000" dirty="0"/>
              <a:t>Spark Streaming</a:t>
            </a:r>
            <a:r>
              <a:rPr lang="zh-CN" altLang="en-US" sz="2000" dirty="0"/>
              <a:t>将输入数据按照</a:t>
            </a:r>
            <a:r>
              <a:rPr lang="en-US" altLang="zh-CN" sz="2000" dirty="0"/>
              <a:t>batch interval</a:t>
            </a:r>
            <a:r>
              <a:rPr lang="zh-CN" altLang="en-US" sz="2000" dirty="0"/>
              <a:t>（如</a:t>
            </a:r>
            <a:r>
              <a:rPr lang="en-US" altLang="zh-CN" sz="2000" dirty="0"/>
              <a:t>5</a:t>
            </a:r>
            <a:r>
              <a:rPr lang="zh-CN" altLang="en-US" sz="2000" dirty="0"/>
              <a:t>秒）分成一段一段的数据（</a:t>
            </a:r>
            <a:r>
              <a:rPr lang="en-US" altLang="zh-CN" sz="2000" dirty="0"/>
              <a:t>Discretized Stream</a:t>
            </a:r>
            <a:r>
              <a:rPr lang="zh-CN" altLang="en-US" sz="2000" dirty="0"/>
              <a:t>），每一段数据都转换成</a:t>
            </a:r>
            <a:r>
              <a:rPr lang="en-US" altLang="zh-CN" sz="2000" dirty="0"/>
              <a:t>Spark</a:t>
            </a:r>
            <a:r>
              <a:rPr lang="zh-CN" altLang="en-US" sz="2000" dirty="0"/>
              <a:t>中的</a:t>
            </a:r>
            <a:r>
              <a:rPr lang="en-US" altLang="zh-CN" sz="2000" dirty="0"/>
              <a:t>RDD</a:t>
            </a:r>
            <a:r>
              <a:rPr lang="zh-CN" altLang="en-US" sz="2000" dirty="0"/>
              <a:t>（</a:t>
            </a:r>
            <a:r>
              <a:rPr lang="en-US" altLang="zh-CN" sz="2000" dirty="0"/>
              <a:t>Resilient Distributed Dataset</a:t>
            </a:r>
            <a:r>
              <a:rPr lang="zh-CN" altLang="en-US" sz="2000" dirty="0"/>
              <a:t>），然后将</a:t>
            </a:r>
            <a:r>
              <a:rPr lang="en-US" altLang="zh-CN" sz="2000" dirty="0"/>
              <a:t>Spark Streaming</a:t>
            </a:r>
            <a:r>
              <a:rPr lang="zh-CN" altLang="en-US" sz="2000" dirty="0"/>
              <a:t>中对</a:t>
            </a:r>
            <a:r>
              <a:rPr lang="en-US" altLang="zh-CN" sz="2000" dirty="0" err="1"/>
              <a:t>DStream</a:t>
            </a:r>
            <a:r>
              <a:rPr lang="zh-CN" altLang="en-US" sz="2000" dirty="0"/>
              <a:t>的</a:t>
            </a:r>
            <a:r>
              <a:rPr lang="en-US" altLang="zh-CN" sz="2000" dirty="0"/>
              <a:t>Transformation</a:t>
            </a:r>
            <a:r>
              <a:rPr lang="zh-CN" altLang="en-US" sz="2000" dirty="0"/>
              <a:t>操作变为针对</a:t>
            </a:r>
            <a:r>
              <a:rPr lang="en-US" altLang="zh-CN" sz="2000" dirty="0" err="1"/>
              <a:t>DSteam</a:t>
            </a:r>
            <a:r>
              <a:rPr lang="zh-CN" altLang="en-US" sz="2000" dirty="0"/>
              <a:t>内各个</a:t>
            </a:r>
            <a:r>
              <a:rPr lang="en-US" altLang="zh-CN" sz="2000" dirty="0"/>
              <a:t>RDD</a:t>
            </a:r>
            <a:r>
              <a:rPr lang="zh-CN" altLang="en-US" sz="2000" dirty="0"/>
              <a:t>的</a:t>
            </a:r>
            <a:r>
              <a:rPr lang="en-US" altLang="zh-CN" sz="2000" dirty="0"/>
              <a:t>Transformation</a:t>
            </a:r>
            <a:r>
              <a:rPr lang="zh-CN" altLang="en-US" sz="2000" dirty="0"/>
              <a:t>操作，将</a:t>
            </a:r>
            <a:r>
              <a:rPr lang="en-US" altLang="zh-CN" sz="2000" dirty="0"/>
              <a:t>RDD</a:t>
            </a:r>
            <a:r>
              <a:rPr lang="zh-CN" altLang="en-US" sz="2000" dirty="0"/>
              <a:t>经过操作变成中间结果保存在内存中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00" y="4125865"/>
            <a:ext cx="701833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下一代流</a:t>
            </a:r>
            <a:r>
              <a:rPr lang="zh-CN" altLang="en-US" dirty="0"/>
              <a:t>批一体</a:t>
            </a:r>
            <a:r>
              <a:rPr lang="zh-CN" altLang="en-US" dirty="0" smtClean="0"/>
              <a:t>框架：</a:t>
            </a:r>
            <a:r>
              <a:rPr lang="en-US" altLang="zh-CN" dirty="0" err="1" smtClean="0"/>
              <a:t>Flink</a:t>
            </a:r>
            <a:r>
              <a:rPr lang="zh-CN" altLang="en-US" dirty="0" smtClean="0"/>
              <a:t>（课后自学）</a:t>
            </a:r>
            <a:endParaRPr lang="zh-CN" altLang="en-US" dirty="0" smtClean="0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https://flink.apache.org/</a:t>
            </a:r>
            <a:endParaRPr lang="en-US" altLang="zh-CN" sz="2400" dirty="0" smtClean="0"/>
          </a:p>
          <a:p>
            <a:r>
              <a:rPr lang="en-US" altLang="zh-CN" sz="2400" dirty="0" smtClean="0"/>
              <a:t>Apache </a:t>
            </a:r>
            <a:r>
              <a:rPr lang="en-US" altLang="zh-CN" sz="2400" dirty="0" err="1" smtClean="0"/>
              <a:t>Flink</a:t>
            </a:r>
            <a:r>
              <a:rPr lang="zh-CN" altLang="en-US" sz="2400" dirty="0" smtClean="0"/>
              <a:t>是一个面向数据流处理和批量数据处理的分布式的开源计算框架，它基于同一个</a:t>
            </a:r>
            <a:r>
              <a:rPr lang="en-US" altLang="zh-CN" sz="2400" dirty="0" err="1" smtClean="0"/>
              <a:t>Flink</a:t>
            </a:r>
            <a:r>
              <a:rPr lang="zh-CN" altLang="en-US" sz="2400" dirty="0" smtClean="0"/>
              <a:t>流式执行模型（</a:t>
            </a:r>
            <a:r>
              <a:rPr lang="en-US" altLang="zh-CN" sz="2400" dirty="0" smtClean="0"/>
              <a:t>streaming execution model</a:t>
            </a:r>
            <a:r>
              <a:rPr lang="zh-CN" altLang="en-US" sz="2400" dirty="0" smtClean="0"/>
              <a:t>），能够支持流处理和批处理两种应用类型。</a:t>
            </a:r>
            <a:endParaRPr lang="zh-CN" altLang="en-US" sz="2400" dirty="0" smtClean="0"/>
          </a:p>
          <a:p>
            <a:r>
              <a:rPr lang="zh-CN" altLang="en-US" sz="2400" dirty="0" smtClean="0"/>
              <a:t>编程语言：</a:t>
            </a:r>
            <a:r>
              <a:rPr lang="en-US" altLang="zh-CN" sz="2400" dirty="0" smtClean="0"/>
              <a:t>JAVA, Scala, Python</a:t>
            </a:r>
            <a:endParaRPr lang="zh-CN" altLang="en-US" sz="2400" dirty="0" smtClean="0"/>
          </a:p>
          <a:p>
            <a:endParaRPr lang="zh-CN" altLang="en-US" sz="2400" dirty="0" smtClean="0"/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0" y="5029158"/>
            <a:ext cx="26098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4654" y="2743218"/>
            <a:ext cx="4114692" cy="175260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7200" dirty="0" smtClean="0"/>
              <a:t>课程简介</a:t>
            </a:r>
            <a:endParaRPr lang="zh-CN" altLang="en-US"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Flink</a:t>
            </a:r>
            <a:r>
              <a:rPr lang="zh-CN" altLang="en-US" dirty="0" smtClean="0"/>
              <a:t>技术栈（课后自学）</a:t>
            </a:r>
            <a:endParaRPr lang="zh-CN" altLang="en-US" dirty="0" smtClean="0"/>
          </a:p>
        </p:txBody>
      </p:sp>
      <p:pic>
        <p:nvPicPr>
          <p:cNvPr id="24579" name="Picture 2" descr="https://user-gold-cdn.xitu.io/2019/2/24/1692019b9b8b0926?w=1132&amp;h=680&amp;f=png&amp;s=15719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7839075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3"/>
          <p:cNvSpPr>
            <a:spLocks noGrp="1"/>
          </p:cNvSpPr>
          <p:nvPr>
            <p:ph type="title"/>
          </p:nvPr>
        </p:nvSpPr>
        <p:spPr>
          <a:xfrm>
            <a:off x="1143000" y="76200"/>
            <a:ext cx="8001000" cy="990600"/>
          </a:xfrm>
        </p:spPr>
        <p:txBody>
          <a:bodyPr/>
          <a:lstStyle/>
          <a:p>
            <a:r>
              <a:rPr lang="en-US" altLang="zh-CN" dirty="0" err="1" smtClean="0"/>
              <a:t>Flink</a:t>
            </a:r>
            <a:r>
              <a:rPr lang="zh-CN" altLang="en-US" dirty="0" smtClean="0"/>
              <a:t>工作模型（课后自学）</a:t>
            </a:r>
            <a:endParaRPr lang="zh-CN" altLang="en-US" dirty="0" smtClean="0"/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1752600"/>
            <a:ext cx="88233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362258" y="2819416"/>
            <a:ext cx="4495682" cy="121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课程内容</a:t>
            </a:r>
            <a:endParaRPr lang="zh-CN" altLang="en-US" sz="7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课程知识结构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84" y="1828842"/>
            <a:ext cx="5208133" cy="3309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      本课程课堂教学部分共计 </a:t>
            </a:r>
            <a:r>
              <a:rPr lang="en-US" altLang="zh-CN" dirty="0" smtClean="0"/>
              <a:t>40 </a:t>
            </a:r>
            <a:r>
              <a:rPr lang="zh-CN" altLang="en-US" dirty="0" smtClean="0"/>
              <a:t>学时，包括</a:t>
            </a:r>
            <a:r>
              <a:rPr lang="en-US" altLang="zh-CN" dirty="0" smtClean="0"/>
              <a:t>4</a:t>
            </a:r>
            <a:r>
              <a:rPr lang="zh-CN" altLang="en-US" dirty="0" smtClean="0"/>
              <a:t>部分内容：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Hadoop </a:t>
            </a:r>
            <a:r>
              <a:rPr lang="zh-CN" altLang="en-US" dirty="0" smtClean="0"/>
              <a:t>大数据平台 </a:t>
            </a:r>
            <a:r>
              <a:rPr lang="en-US" altLang="zh-CN" dirty="0"/>
              <a:t>(</a:t>
            </a:r>
            <a:r>
              <a:rPr lang="en-US" altLang="zh-CN" dirty="0" smtClean="0"/>
              <a:t>8</a:t>
            </a:r>
            <a:r>
              <a:rPr lang="zh-CN" altLang="en-US" dirty="0" smtClean="0"/>
              <a:t>学时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 </a:t>
            </a:r>
            <a:r>
              <a:rPr lang="en-US" altLang="zh-CN" dirty="0"/>
              <a:t>Hive </a:t>
            </a:r>
            <a:r>
              <a:rPr lang="zh-CN" altLang="en-US" dirty="0" smtClean="0"/>
              <a:t>分布式数据仓库 </a:t>
            </a:r>
            <a:r>
              <a:rPr lang="en-US" altLang="zh-CN" dirty="0" smtClean="0"/>
              <a:t>(8 </a:t>
            </a:r>
            <a:r>
              <a:rPr lang="zh-CN" altLang="en-US" dirty="0" smtClean="0"/>
              <a:t>学时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 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大数据平台 </a:t>
            </a:r>
            <a:r>
              <a:rPr lang="en-US" altLang="zh-CN" dirty="0" smtClean="0"/>
              <a:t>(8 </a:t>
            </a:r>
            <a:r>
              <a:rPr lang="zh-CN" altLang="en-US" dirty="0" smtClean="0"/>
              <a:t>学时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综合案例</a:t>
            </a:r>
            <a:r>
              <a:rPr lang="en-US" altLang="zh-CN" dirty="0"/>
              <a:t>(</a:t>
            </a:r>
            <a:r>
              <a:rPr lang="en-US" altLang="zh-CN" dirty="0" smtClean="0"/>
              <a:t>16 </a:t>
            </a:r>
            <a:r>
              <a:rPr lang="zh-CN" altLang="en-US" dirty="0" smtClean="0"/>
              <a:t>学时</a:t>
            </a:r>
            <a:r>
              <a:rPr lang="en-US" altLang="zh-CN" dirty="0" smtClean="0"/>
              <a:t>,</a:t>
            </a:r>
            <a:r>
              <a:rPr lang="zh-CN" altLang="en-US" dirty="0" smtClean="0"/>
              <a:t>融入华为云相关内容）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大数据平台（</a:t>
            </a:r>
            <a:r>
              <a:rPr lang="en-US" altLang="zh-CN" dirty="0" smtClean="0"/>
              <a:t>8</a:t>
            </a:r>
            <a:r>
              <a:rPr lang="zh-CN" altLang="en-US" dirty="0" smtClean="0"/>
              <a:t>学时）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1) Hadoop </a:t>
            </a:r>
            <a:r>
              <a:rPr lang="zh-CN" altLang="en-US" dirty="0"/>
              <a:t>基本架构与运行模式；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2) Hadoop </a:t>
            </a:r>
            <a:r>
              <a:rPr lang="zh-CN" altLang="en-US" dirty="0"/>
              <a:t>伪分布式安装部署；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3) Hadoop </a:t>
            </a:r>
            <a:r>
              <a:rPr lang="zh-CN" altLang="en-US" dirty="0"/>
              <a:t>完全分布式安装部署；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4) Hadoop </a:t>
            </a:r>
            <a:r>
              <a:rPr lang="zh-CN" altLang="en-US" dirty="0"/>
              <a:t>平台测试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5) </a:t>
            </a:r>
            <a:r>
              <a:rPr lang="en-US" altLang="zh-CN" dirty="0"/>
              <a:t>Hadoop </a:t>
            </a:r>
            <a:r>
              <a:rPr lang="zh-CN" altLang="en-US" dirty="0"/>
              <a:t>常用命令；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6) </a:t>
            </a:r>
            <a:r>
              <a:rPr lang="en-US" altLang="zh-CN" dirty="0"/>
              <a:t>HDFS </a:t>
            </a:r>
            <a:r>
              <a:rPr lang="zh-CN" altLang="en-US" dirty="0"/>
              <a:t>文件创建与写入；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7) </a:t>
            </a:r>
            <a:r>
              <a:rPr lang="en-US" altLang="zh-CN" dirty="0" err="1"/>
              <a:t>MapReduce</a:t>
            </a:r>
            <a:r>
              <a:rPr lang="en-US" altLang="zh-CN" dirty="0"/>
              <a:t> </a:t>
            </a:r>
            <a:r>
              <a:rPr lang="zh-CN" altLang="en-US" dirty="0"/>
              <a:t>编程：单词计数；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分布式数据仓库（</a:t>
            </a:r>
            <a:r>
              <a:rPr lang="en-US" altLang="zh-CN" dirty="0" smtClean="0"/>
              <a:t>8</a:t>
            </a:r>
            <a:r>
              <a:rPr lang="zh-CN" altLang="en-US" dirty="0" smtClean="0"/>
              <a:t>学时）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1) Hive </a:t>
            </a:r>
            <a:r>
              <a:rPr lang="zh-CN" altLang="en-US" dirty="0"/>
              <a:t>基本架构与运行模式；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2) Hive </a:t>
            </a:r>
            <a:r>
              <a:rPr lang="zh-CN" altLang="en-US" dirty="0"/>
              <a:t>元数据库 </a:t>
            </a:r>
            <a:r>
              <a:rPr lang="en-US" altLang="zh-CN" dirty="0"/>
              <a:t>MySQL </a:t>
            </a:r>
            <a:r>
              <a:rPr lang="zh-CN" altLang="en-US" dirty="0"/>
              <a:t>安装；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3) Hive </a:t>
            </a:r>
            <a:r>
              <a:rPr lang="zh-CN" altLang="en-US" dirty="0"/>
              <a:t>的安装部署；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4) </a:t>
            </a:r>
            <a:r>
              <a:rPr lang="en-US" altLang="zh-CN" dirty="0" smtClean="0"/>
              <a:t>Hive </a:t>
            </a:r>
            <a:r>
              <a:rPr lang="zh-CN" altLang="en-US" dirty="0"/>
              <a:t>创建、删除数据库、表；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5) </a:t>
            </a:r>
            <a:r>
              <a:rPr lang="en-US" altLang="zh-CN" dirty="0"/>
              <a:t>Hive </a:t>
            </a:r>
            <a:r>
              <a:rPr lang="zh-CN" altLang="en-US" dirty="0"/>
              <a:t>导入、导出数据；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6) </a:t>
            </a:r>
            <a:r>
              <a:rPr lang="en-US" altLang="zh-CN" dirty="0"/>
              <a:t>Hive-SQL </a:t>
            </a:r>
            <a:r>
              <a:rPr lang="zh-CN" altLang="en-US" dirty="0"/>
              <a:t>查询数据；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7) </a:t>
            </a:r>
            <a:r>
              <a:rPr lang="en-US" altLang="zh-CN" dirty="0" err="1" smtClean="0"/>
              <a:t>Sqoop</a:t>
            </a:r>
            <a:r>
              <a:rPr lang="zh-CN" altLang="en-US" dirty="0" smtClean="0"/>
              <a:t>安装与使用；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大数据平台（</a:t>
            </a:r>
            <a:r>
              <a:rPr lang="en-US" altLang="zh-CN" dirty="0" smtClean="0"/>
              <a:t>8</a:t>
            </a:r>
            <a:r>
              <a:rPr lang="zh-CN" altLang="en-US" dirty="0" smtClean="0"/>
              <a:t>学时）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1) Spark </a:t>
            </a:r>
            <a:r>
              <a:rPr lang="zh-CN" altLang="en-US" dirty="0"/>
              <a:t>基本架构与运行模式；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2) </a:t>
            </a:r>
            <a:r>
              <a:rPr lang="en-US" altLang="zh-CN" dirty="0" smtClean="0"/>
              <a:t>Spark </a:t>
            </a:r>
            <a:r>
              <a:rPr lang="zh-CN" altLang="en-US" dirty="0"/>
              <a:t>安装部署： </a:t>
            </a:r>
            <a:r>
              <a:rPr lang="en-US" altLang="zh-CN" dirty="0" smtClean="0"/>
              <a:t>Standalone</a:t>
            </a:r>
            <a:r>
              <a:rPr lang="zh-CN" altLang="en-US" dirty="0" smtClean="0"/>
              <a:t>模式；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3) </a:t>
            </a:r>
            <a:r>
              <a:rPr lang="en-US" altLang="zh-CN" dirty="0"/>
              <a:t>Scala </a:t>
            </a:r>
            <a:r>
              <a:rPr lang="zh-CN" altLang="en-US" dirty="0"/>
              <a:t>单词计数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4) </a:t>
            </a:r>
            <a:r>
              <a:rPr lang="en-US" altLang="zh-CN" dirty="0"/>
              <a:t>Spark SQL</a:t>
            </a:r>
            <a:r>
              <a:rPr lang="zh-CN" altLang="en-US" dirty="0"/>
              <a:t>：命令方式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5) </a:t>
            </a:r>
            <a:r>
              <a:rPr lang="en-US" altLang="zh-CN" dirty="0"/>
              <a:t>Spark SQL</a:t>
            </a:r>
            <a:r>
              <a:rPr lang="zh-CN" altLang="en-US" dirty="0"/>
              <a:t>：普通样例类编程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6</a:t>
            </a:r>
            <a:r>
              <a:rPr lang="en-US" altLang="zh-CN" dirty="0"/>
              <a:t>) Spark Streaming</a:t>
            </a:r>
            <a:r>
              <a:rPr lang="zh-CN" altLang="en-US" dirty="0"/>
              <a:t>：实时计算</a:t>
            </a:r>
            <a:r>
              <a:rPr lang="zh-CN" altLang="en-US" dirty="0" smtClean="0"/>
              <a:t>网络</a:t>
            </a:r>
            <a:r>
              <a:rPr lang="zh-CN" altLang="en-US" dirty="0"/>
              <a:t>数据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7) Spark Streaming</a:t>
            </a:r>
            <a:r>
              <a:rPr lang="zh-CN" altLang="en-US" dirty="0"/>
              <a:t>：实时</a:t>
            </a:r>
            <a:r>
              <a:rPr lang="zh-CN" altLang="en-US" dirty="0" smtClean="0"/>
              <a:t>计算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综合案例（</a:t>
            </a:r>
            <a:r>
              <a:rPr lang="en-US" altLang="zh-CN" dirty="0" smtClean="0"/>
              <a:t>16</a:t>
            </a:r>
            <a:r>
              <a:rPr lang="zh-CN" altLang="en-US" dirty="0" smtClean="0"/>
              <a:t>学时，融入华为技术与内容）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在前面学过的大数据技术栈相关组件基础上，利用所学知识完成本综合案例。</a:t>
            </a:r>
            <a:endParaRPr lang="en-US" altLang="zh-CN" dirty="0" smtClean="0"/>
          </a:p>
          <a:p>
            <a:r>
              <a:rPr lang="zh-CN" altLang="en-US" dirty="0"/>
              <a:t>建议</a:t>
            </a:r>
            <a:r>
              <a:rPr lang="zh-CN" altLang="en-US" dirty="0" smtClean="0"/>
              <a:t>利用华为</a:t>
            </a:r>
            <a:r>
              <a:rPr lang="en-US" altLang="zh-CN" dirty="0" smtClean="0"/>
              <a:t>ECS</a:t>
            </a:r>
            <a:r>
              <a:rPr lang="zh-CN" altLang="en-US" dirty="0" smtClean="0"/>
              <a:t>主机或华为</a:t>
            </a:r>
            <a:r>
              <a:rPr lang="en-US" altLang="zh-CN" dirty="0" smtClean="0"/>
              <a:t>MRS</a:t>
            </a:r>
            <a:r>
              <a:rPr lang="zh-CN" altLang="en-US" dirty="0" smtClean="0"/>
              <a:t>服务完成本案例，根据完成情况可酌情加分。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选</a:t>
            </a:r>
            <a:r>
              <a:rPr lang="en-US" altLang="zh-CN" dirty="0" smtClean="0"/>
              <a:t>1</a:t>
            </a:r>
            <a:r>
              <a:rPr lang="zh-CN" altLang="en-US" dirty="0" smtClean="0"/>
              <a:t>完成。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1-</a:t>
            </a:r>
            <a:r>
              <a:rPr lang="zh-CN" altLang="en-US" dirty="0"/>
              <a:t>基于</a:t>
            </a:r>
            <a:r>
              <a:rPr lang="en-US" altLang="zh-CN" dirty="0" err="1"/>
              <a:t>Ebay</a:t>
            </a:r>
            <a:r>
              <a:rPr lang="zh-CN" altLang="en-US" dirty="0"/>
              <a:t>拍卖数据集</a:t>
            </a:r>
            <a:r>
              <a:rPr lang="zh-CN" altLang="en-US" dirty="0" smtClean="0"/>
              <a:t>的数据分析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本</a:t>
            </a:r>
            <a:r>
              <a:rPr lang="zh-CN" altLang="en-US" dirty="0"/>
              <a:t>实验案例涉及数据预处理，数据存储，数据查询分析及可视化展示等大数据处理的全部操作流程。利用 </a:t>
            </a:r>
            <a:r>
              <a:rPr lang="en-US" altLang="zh-CN" dirty="0"/>
              <a:t>Hive </a:t>
            </a:r>
            <a:r>
              <a:rPr lang="zh-CN" altLang="en-US" dirty="0"/>
              <a:t>或 </a:t>
            </a:r>
            <a:r>
              <a:rPr lang="en-US" altLang="zh-CN" dirty="0"/>
              <a:t>Spark </a:t>
            </a:r>
            <a:r>
              <a:rPr lang="zh-CN" altLang="en-US" dirty="0"/>
              <a:t>对在线拍卖数据进行分析处理，</a:t>
            </a:r>
            <a:r>
              <a:rPr lang="zh-CN" altLang="en-US" dirty="0" smtClean="0"/>
              <a:t>并分析结果进行可视化展示。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建议使用华</a:t>
            </a:r>
            <a:r>
              <a:rPr lang="zh-CN" altLang="en-US" dirty="0" smtClean="0"/>
              <a:t>为云</a:t>
            </a:r>
            <a:r>
              <a:rPr lang="en-US" altLang="zh-CN" dirty="0" smtClean="0"/>
              <a:t>MRS</a:t>
            </a:r>
            <a:r>
              <a:rPr lang="zh-CN" altLang="en-US" dirty="0"/>
              <a:t>服务完成本案例。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68" y="3657594"/>
            <a:ext cx="6839967" cy="2720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110" y="1600200"/>
            <a:ext cx="8457978" cy="4495730"/>
          </a:xfrm>
        </p:spPr>
        <p:txBody>
          <a:bodyPr/>
          <a:lstStyle/>
          <a:p>
            <a:r>
              <a:rPr lang="zh-CN" altLang="en-US" dirty="0" smtClean="0"/>
              <a:t>本课程是</a:t>
            </a:r>
            <a:r>
              <a:rPr lang="zh-CN" altLang="en-US" dirty="0"/>
              <a:t>面向计算机与智能科学类专业及其他理工类专业</a:t>
            </a:r>
            <a:r>
              <a:rPr lang="zh-CN" altLang="en-US" dirty="0" smtClean="0"/>
              <a:t>开设</a:t>
            </a:r>
            <a:r>
              <a:rPr lang="zh-CN" altLang="en-US" dirty="0"/>
              <a:t>的数据工程领域的专业</a:t>
            </a:r>
            <a:r>
              <a:rPr lang="zh-CN" altLang="en-US" dirty="0" smtClean="0"/>
              <a:t>课程，共</a:t>
            </a:r>
            <a:r>
              <a:rPr lang="en-US" altLang="zh-CN" dirty="0" smtClean="0"/>
              <a:t>40</a:t>
            </a:r>
            <a:r>
              <a:rPr lang="zh-CN" altLang="en-US" dirty="0" smtClean="0"/>
              <a:t>学时。 </a:t>
            </a:r>
            <a:endParaRPr lang="en-US" altLang="zh-CN" dirty="0"/>
          </a:p>
          <a:p>
            <a:r>
              <a:rPr lang="zh-CN" altLang="en-US" dirty="0" smtClean="0"/>
              <a:t>本</a:t>
            </a:r>
            <a:r>
              <a:rPr lang="zh-CN" altLang="en-US" dirty="0"/>
              <a:t>课程主要</a:t>
            </a:r>
            <a:r>
              <a:rPr lang="zh-CN" altLang="en-US" dirty="0" smtClean="0"/>
              <a:t>涉及大</a:t>
            </a:r>
            <a:r>
              <a:rPr lang="zh-CN" altLang="en-US" dirty="0"/>
              <a:t>数据处理</a:t>
            </a:r>
            <a:r>
              <a:rPr lang="zh-CN" altLang="en-US" dirty="0" smtClean="0"/>
              <a:t>的原理、组件、应用与实践</a:t>
            </a:r>
            <a:r>
              <a:rPr lang="zh-CN" altLang="en-US" dirty="0"/>
              <a:t>。通过数据驱动、</a:t>
            </a:r>
            <a:r>
              <a:rPr lang="zh-CN" altLang="en-US" dirty="0" smtClean="0"/>
              <a:t>案例导向</a:t>
            </a:r>
            <a:r>
              <a:rPr lang="zh-CN" altLang="en-US" dirty="0"/>
              <a:t>的教学方式， 培养</a:t>
            </a:r>
            <a:r>
              <a:rPr lang="zh-CN" altLang="en-US" dirty="0" smtClean="0"/>
              <a:t>学生数据工程能力与素养。</a:t>
            </a:r>
            <a:endParaRPr lang="en-US" altLang="zh-CN" dirty="0" smtClean="0"/>
          </a:p>
          <a:p>
            <a:r>
              <a:rPr lang="zh-CN" altLang="en-US" dirty="0"/>
              <a:t>本</a:t>
            </a:r>
            <a:r>
              <a:rPr lang="zh-CN" altLang="en-US" dirty="0" smtClean="0"/>
              <a:t>课程是重邮</a:t>
            </a:r>
            <a:r>
              <a:rPr lang="en-US" altLang="zh-CN" dirty="0" smtClean="0"/>
              <a:t>-</a:t>
            </a:r>
            <a:r>
              <a:rPr lang="zh-CN" altLang="en-US" dirty="0" smtClean="0"/>
              <a:t>华为智能基座项目共建课程。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本</a:t>
            </a:r>
            <a:r>
              <a:rPr lang="zh-CN" altLang="en-US" dirty="0"/>
              <a:t>实验使用</a:t>
            </a:r>
            <a:r>
              <a:rPr lang="en-US" altLang="zh-CN" dirty="0"/>
              <a:t>FTP</a:t>
            </a:r>
            <a:r>
              <a:rPr lang="zh-CN" altLang="en-US" dirty="0"/>
              <a:t>服务器上的</a:t>
            </a:r>
            <a:r>
              <a:rPr lang="en-US" altLang="zh-CN" dirty="0"/>
              <a:t>raw.tar.gz</a:t>
            </a:r>
            <a:r>
              <a:rPr lang="zh-CN" altLang="en-US" dirty="0"/>
              <a:t>压缩文件中的数据</a:t>
            </a:r>
            <a:r>
              <a:rPr lang="zh-CN" altLang="en-US" dirty="0" smtClean="0"/>
              <a:t>。解</a:t>
            </a:r>
            <a:r>
              <a:rPr lang="zh-CN" altLang="en-US" dirty="0"/>
              <a:t>压后选择</a:t>
            </a:r>
            <a:r>
              <a:rPr lang="en-US" altLang="zh-CN" dirty="0"/>
              <a:t>TrainingSet.csv</a:t>
            </a:r>
            <a:r>
              <a:rPr lang="zh-CN" altLang="en-US" dirty="0"/>
              <a:t>和</a:t>
            </a:r>
            <a:r>
              <a:rPr lang="en-US" altLang="zh-CN" dirty="0"/>
              <a:t>TestSet.csv</a:t>
            </a:r>
            <a:r>
              <a:rPr lang="zh-CN" altLang="en-US" dirty="0"/>
              <a:t>作为数据集，</a:t>
            </a:r>
            <a:r>
              <a:rPr lang="en-US" altLang="zh-CN" dirty="0" err="1"/>
              <a:t>TrainingSet</a:t>
            </a:r>
            <a:r>
              <a:rPr lang="zh-CN" altLang="en-US" dirty="0"/>
              <a:t>中含有</a:t>
            </a:r>
            <a:r>
              <a:rPr lang="en-US" altLang="zh-CN" dirty="0"/>
              <a:t>40</a:t>
            </a:r>
            <a:r>
              <a:rPr lang="zh-CN" altLang="en-US" dirty="0"/>
              <a:t>万条的拍卖数据，</a:t>
            </a:r>
            <a:r>
              <a:rPr lang="en-US" altLang="zh-CN" dirty="0" err="1"/>
              <a:t>TestSet</a:t>
            </a:r>
            <a:r>
              <a:rPr lang="zh-CN" altLang="en-US" dirty="0"/>
              <a:t>中有</a:t>
            </a:r>
            <a:r>
              <a:rPr lang="en-US" altLang="zh-CN" dirty="0"/>
              <a:t>3</a:t>
            </a:r>
            <a:r>
              <a:rPr lang="zh-CN" altLang="en-US" dirty="0"/>
              <a:t>万条数据。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857" y="4343376"/>
            <a:ext cx="5590476" cy="1533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任务要求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912" y="1295456"/>
            <a:ext cx="8610374" cy="5105266"/>
          </a:xfrm>
        </p:spPr>
        <p:txBody>
          <a:bodyPr/>
          <a:lstStyle/>
          <a:p>
            <a:r>
              <a:rPr lang="zh-CN" altLang="en-US" sz="2400" dirty="0" smtClean="0"/>
              <a:t>基础任务：</a:t>
            </a:r>
            <a:endParaRPr lang="en-US" altLang="zh-CN" sz="24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2000" dirty="0" smtClean="0"/>
              <a:t>利用</a:t>
            </a:r>
            <a:r>
              <a:rPr lang="en-US" altLang="zh-CN" sz="2000" dirty="0" smtClean="0"/>
              <a:t>HDFS</a:t>
            </a:r>
            <a:r>
              <a:rPr lang="zh-CN" altLang="en-US" sz="2000" dirty="0" smtClean="0"/>
              <a:t>存储数据；</a:t>
            </a:r>
            <a:endParaRPr lang="en-US" altLang="zh-CN" sz="20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2000" dirty="0" smtClean="0"/>
              <a:t>利用</a:t>
            </a:r>
            <a:r>
              <a:rPr lang="en-US" altLang="zh-CN" sz="2000" dirty="0" smtClean="0"/>
              <a:t>HIVE</a:t>
            </a:r>
            <a:r>
              <a:rPr lang="zh-CN" altLang="en-US" sz="2000" dirty="0" smtClean="0"/>
              <a:t>或</a:t>
            </a:r>
            <a:r>
              <a:rPr lang="en-US" altLang="zh-CN" sz="2000" dirty="0" smtClean="0"/>
              <a:t>Spark</a:t>
            </a:r>
            <a:r>
              <a:rPr lang="zh-CN" altLang="en-US" sz="2000" dirty="0" smtClean="0"/>
              <a:t>进行分析；</a:t>
            </a:r>
            <a:endParaRPr lang="en-US" altLang="zh-CN" sz="20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2000" dirty="0" smtClean="0"/>
              <a:t>统计</a:t>
            </a:r>
            <a:r>
              <a:rPr lang="en-US" altLang="zh-CN" sz="2000" dirty="0" err="1"/>
              <a:t>TrainingSet</a:t>
            </a:r>
            <a:r>
              <a:rPr lang="zh-CN" altLang="en-US" sz="2000" dirty="0"/>
              <a:t>中拍买成功交易的平均成交价并</a:t>
            </a:r>
            <a:r>
              <a:rPr lang="zh-CN" altLang="en-US" sz="2000" dirty="0" smtClean="0"/>
              <a:t>保存；</a:t>
            </a:r>
            <a:endParaRPr lang="en-US" altLang="zh-CN" sz="20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2000" dirty="0" smtClean="0"/>
              <a:t>统计</a:t>
            </a:r>
            <a:r>
              <a:rPr lang="en-US" altLang="zh-CN" sz="2000" dirty="0" err="1"/>
              <a:t>TrainingSet</a:t>
            </a:r>
            <a:r>
              <a:rPr lang="zh-CN" altLang="en-US" sz="2000" dirty="0"/>
              <a:t>中金牌卖家的拍卖成功率，要求降序</a:t>
            </a:r>
            <a:r>
              <a:rPr lang="zh-CN" altLang="en-US" sz="2000" dirty="0" smtClean="0"/>
              <a:t>排列；</a:t>
            </a:r>
            <a:endParaRPr lang="zh-CN" altLang="en-US" sz="2000" dirty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2000" dirty="0" smtClean="0"/>
              <a:t>统计</a:t>
            </a:r>
            <a:r>
              <a:rPr lang="en-US" altLang="zh-CN" sz="2000" dirty="0" err="1"/>
              <a:t>TrainingSet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TestSet</a:t>
            </a:r>
            <a:r>
              <a:rPr lang="zh-CN" altLang="en-US" sz="2000" dirty="0"/>
              <a:t>中周一到周日，每天拍卖成功的数量及拍卖</a:t>
            </a:r>
            <a:r>
              <a:rPr lang="zh-CN" altLang="en-US" sz="2000" dirty="0" smtClean="0"/>
              <a:t>成功率；</a:t>
            </a:r>
            <a:endParaRPr lang="en-US" altLang="zh-CN" sz="20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2000" dirty="0" smtClean="0"/>
              <a:t>对上述结果进行可视化。</a:t>
            </a:r>
            <a:endParaRPr lang="zh-CN" altLang="en-US" sz="2000" dirty="0"/>
          </a:p>
          <a:p>
            <a:r>
              <a:rPr lang="zh-CN" altLang="en-US" sz="2400" dirty="0" smtClean="0"/>
              <a:t>选做任务：</a:t>
            </a:r>
            <a:endParaRPr lang="en-US" altLang="zh-CN" sz="2400" dirty="0" smtClean="0"/>
          </a:p>
          <a:p>
            <a:pPr marL="400050" lvl="1" indent="0">
              <a:buNone/>
            </a:pPr>
            <a:r>
              <a:rPr lang="zh-CN" altLang="zh-CN" sz="2000" dirty="0"/>
              <a:t>利用常用的机器学习方法，例如逻辑回归，决策树，支持向量机或者神经网络等建立分类模型，预测每次拍卖成功与否。利用</a:t>
            </a:r>
            <a:r>
              <a:rPr lang="en-US" altLang="zh-CN" sz="2000" dirty="0" err="1"/>
              <a:t>TrainingSet</a:t>
            </a:r>
            <a:r>
              <a:rPr lang="zh-CN" altLang="zh-CN" sz="2000" dirty="0"/>
              <a:t>数据对该模型进行训练，并用</a:t>
            </a:r>
            <a:r>
              <a:rPr lang="en-US" altLang="zh-CN" sz="2000" dirty="0" err="1"/>
              <a:t>TestSet</a:t>
            </a:r>
            <a:r>
              <a:rPr lang="zh-CN" altLang="zh-CN" sz="2000" dirty="0"/>
              <a:t>数据测试该分类模型的准确率。</a:t>
            </a:r>
            <a:endParaRPr lang="zh-CN" altLang="zh-CN" sz="2000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 smtClean="0"/>
              <a:t>2-</a:t>
            </a:r>
            <a:r>
              <a:rPr lang="zh-CN" altLang="en-US" dirty="0" smtClean="0"/>
              <a:t>农产品</a:t>
            </a:r>
            <a:r>
              <a:rPr lang="zh-CN" altLang="en-US" dirty="0"/>
              <a:t>价格实时分析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本案例</a:t>
            </a:r>
            <a:r>
              <a:rPr lang="zh-CN" altLang="en-US" dirty="0"/>
              <a:t>涉及数据爬取，数据传输，数据实时分析及可视化展示等大数据处理的全部操作流程</a:t>
            </a:r>
            <a:r>
              <a:rPr lang="zh-CN" altLang="en-US"/>
              <a:t>。</a:t>
            </a:r>
            <a:r>
              <a:rPr lang="zh-CN" altLang="en-US" smtClean="0"/>
              <a:t>从北京新发地农产品交易网站把</a:t>
            </a:r>
            <a:r>
              <a:rPr lang="zh-CN" altLang="en-US" dirty="0"/>
              <a:t>数据爬取下来，通过 </a:t>
            </a:r>
            <a:r>
              <a:rPr lang="en-US" altLang="zh-CN" dirty="0"/>
              <a:t>Flume </a:t>
            </a:r>
            <a:r>
              <a:rPr lang="zh-CN" altLang="en-US" dirty="0"/>
              <a:t>监控文件，并将数据传输 </a:t>
            </a:r>
            <a:r>
              <a:rPr lang="en-US" altLang="zh-CN" dirty="0"/>
              <a:t>Kafka </a:t>
            </a:r>
            <a:r>
              <a:rPr lang="zh-CN" altLang="en-US" dirty="0"/>
              <a:t>中，然后通过 </a:t>
            </a:r>
            <a:r>
              <a:rPr lang="en-US" altLang="zh-CN" dirty="0"/>
              <a:t>Spark Streaming </a:t>
            </a:r>
            <a:r>
              <a:rPr lang="zh-CN" altLang="en-US" dirty="0"/>
              <a:t>进行实时处理分析，然后将结果保存到 </a:t>
            </a:r>
            <a:r>
              <a:rPr lang="en-US" altLang="zh-CN" dirty="0"/>
              <a:t>MySQL </a:t>
            </a:r>
            <a:r>
              <a:rPr lang="zh-CN" altLang="en-US" dirty="0"/>
              <a:t>中，对结果进行可视化</a:t>
            </a:r>
            <a:r>
              <a:rPr lang="zh-CN" altLang="en-US" dirty="0" smtClean="0"/>
              <a:t>展示。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建议使用华</a:t>
            </a:r>
            <a:r>
              <a:rPr lang="zh-CN" altLang="en-US" dirty="0" smtClean="0"/>
              <a:t>为</a:t>
            </a:r>
            <a:r>
              <a:rPr lang="zh-CN" altLang="en-US" dirty="0"/>
              <a:t>云</a:t>
            </a:r>
            <a:r>
              <a:rPr lang="en-US" altLang="zh-CN" dirty="0" smtClean="0"/>
              <a:t>MRS</a:t>
            </a:r>
            <a:r>
              <a:rPr lang="zh-CN" altLang="en-US" dirty="0"/>
              <a:t>服务完成本案例。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1698" y="3581396"/>
            <a:ext cx="5194452" cy="2971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110" y="1219258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数据</a:t>
            </a:r>
            <a:r>
              <a:rPr lang="zh-CN" altLang="en-US" dirty="0"/>
              <a:t>来源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2400" dirty="0" smtClean="0"/>
              <a:t>北京新发地农产品交易网站的农产品</a:t>
            </a:r>
            <a:r>
              <a:rPr lang="zh-CN" altLang="en-US" sz="2400" dirty="0"/>
              <a:t>价格</a:t>
            </a:r>
            <a:r>
              <a:rPr lang="zh-CN" altLang="en-US" sz="2400" dirty="0" smtClean="0"/>
              <a:t>数据。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18" y="2350446"/>
            <a:ext cx="4277918" cy="36234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22" y="3581396"/>
            <a:ext cx="4924862" cy="28762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任务要求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81888" cy="4800522"/>
          </a:xfrm>
        </p:spPr>
        <p:txBody>
          <a:bodyPr/>
          <a:lstStyle/>
          <a:p>
            <a:r>
              <a:rPr lang="zh-CN" altLang="en-US" dirty="0" smtClean="0"/>
              <a:t>基本任务：</a:t>
            </a:r>
            <a:endParaRPr lang="en-US" altLang="zh-CN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2000" dirty="0" smtClean="0"/>
              <a:t>通过</a:t>
            </a:r>
            <a:r>
              <a:rPr lang="en-US" altLang="zh-CN" sz="2000" dirty="0" smtClean="0"/>
              <a:t>python</a:t>
            </a:r>
            <a:r>
              <a:rPr lang="zh-CN" altLang="en-US" sz="2000" dirty="0" smtClean="0"/>
              <a:t>从指定页面爬取数据；</a:t>
            </a:r>
            <a:endParaRPr lang="en-US" altLang="zh-CN" sz="20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2000" dirty="0"/>
              <a:t>配置</a:t>
            </a:r>
            <a:r>
              <a:rPr lang="en-US" altLang="zh-CN" sz="2000" dirty="0" smtClean="0"/>
              <a:t>Flume</a:t>
            </a:r>
            <a:r>
              <a:rPr lang="zh-CN" altLang="en-US" sz="2000" dirty="0" smtClean="0"/>
              <a:t>采集</a:t>
            </a:r>
            <a:r>
              <a:rPr lang="en-US" altLang="zh-CN" sz="2000" dirty="0" smtClean="0"/>
              <a:t>python</a:t>
            </a:r>
            <a:r>
              <a:rPr lang="zh-CN" altLang="en-US" sz="2000" dirty="0" smtClean="0"/>
              <a:t>爬取的数据；</a:t>
            </a:r>
            <a:endParaRPr lang="en-US" altLang="zh-CN" sz="20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2000" dirty="0" smtClean="0"/>
              <a:t>配置</a:t>
            </a:r>
            <a:r>
              <a:rPr lang="en-US" altLang="zh-CN" sz="2000" dirty="0" err="1" smtClean="0"/>
              <a:t>kafka</a:t>
            </a:r>
            <a:r>
              <a:rPr lang="zh-CN" altLang="en-US" sz="2000" dirty="0" smtClean="0"/>
              <a:t>接收</a:t>
            </a:r>
            <a:r>
              <a:rPr lang="en-US" altLang="zh-CN" sz="2000" dirty="0" smtClean="0"/>
              <a:t>Flume</a:t>
            </a:r>
            <a:r>
              <a:rPr lang="zh-CN" altLang="en-US" sz="2000" dirty="0" smtClean="0"/>
              <a:t>采集的数据；</a:t>
            </a:r>
            <a:endParaRPr lang="en-US" altLang="zh-CN" sz="20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2000" dirty="0" smtClean="0"/>
              <a:t>编写</a:t>
            </a:r>
            <a:r>
              <a:rPr lang="en-US" altLang="zh-CN" sz="2000" dirty="0" smtClean="0"/>
              <a:t>Spark streaming</a:t>
            </a:r>
            <a:r>
              <a:rPr lang="zh-CN" altLang="en-US" sz="2000" dirty="0" smtClean="0"/>
              <a:t>程序，从</a:t>
            </a:r>
            <a:r>
              <a:rPr lang="en-US" altLang="zh-CN" sz="2000" dirty="0" err="1" smtClean="0"/>
              <a:t>kafka</a:t>
            </a:r>
            <a:r>
              <a:rPr lang="zh-CN" altLang="en-US" sz="2000" dirty="0" smtClean="0"/>
              <a:t>获取数据并进行清洗，存入</a:t>
            </a:r>
            <a:r>
              <a:rPr lang="en-US" altLang="zh-CN" sz="2000" dirty="0" smtClean="0"/>
              <a:t>MySQL</a:t>
            </a:r>
            <a:r>
              <a:rPr lang="zh-CN" altLang="en-US" sz="2000" dirty="0"/>
              <a:t>；</a:t>
            </a:r>
            <a:endParaRPr lang="en-US" altLang="zh-CN" sz="20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2000" dirty="0" smtClean="0"/>
              <a:t>数据可视化。</a:t>
            </a:r>
            <a:endParaRPr lang="en-US" altLang="zh-CN" sz="2000" dirty="0"/>
          </a:p>
          <a:p>
            <a:r>
              <a:rPr lang="zh-CN" altLang="en-US" dirty="0" smtClean="0"/>
              <a:t>选做任务：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2400" dirty="0" smtClean="0"/>
              <a:t>     </a:t>
            </a:r>
            <a:r>
              <a:rPr lang="zh-CN" altLang="en-US" sz="2000" dirty="0" smtClean="0"/>
              <a:t>简单</a:t>
            </a:r>
            <a:r>
              <a:rPr lang="zh-CN" altLang="en-US" sz="2000" dirty="0"/>
              <a:t>使用机器学习模型：通过</a:t>
            </a:r>
            <a:r>
              <a:rPr lang="en-US" altLang="zh-CN" sz="2000" dirty="0"/>
              <a:t>ARIMA</a:t>
            </a:r>
            <a:r>
              <a:rPr lang="zh-CN" altLang="en-US" sz="2000" dirty="0"/>
              <a:t>模型或其他模型预测长时间段的蔬菜价格变化，使用过去的价格变化，从中找出规律用以预测未来变化趋势，只能预测大概。基本步骤为：读取数据、数据预处理、参数选择、模型评分、数值预测。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3-</a:t>
            </a:r>
            <a:r>
              <a:rPr lang="zh-CN" altLang="en-US" dirty="0"/>
              <a:t>运营商在线服务数据分析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本案例</a:t>
            </a:r>
            <a:r>
              <a:rPr lang="zh-CN" altLang="en-US" dirty="0"/>
              <a:t>涉及数据存储、数据查询分析及可视化展示等大数据处理的全部操作流程。利用</a:t>
            </a:r>
            <a:r>
              <a:rPr lang="en-US" altLang="zh-CN" dirty="0"/>
              <a:t>Hive </a:t>
            </a:r>
            <a:r>
              <a:rPr lang="zh-CN" altLang="en-US" dirty="0"/>
              <a:t>或 </a:t>
            </a:r>
            <a:r>
              <a:rPr lang="en-US" altLang="zh-CN" dirty="0"/>
              <a:t>Spark </a:t>
            </a:r>
            <a:r>
              <a:rPr lang="zh-CN" altLang="en-US" dirty="0"/>
              <a:t>对运营商在线服务数据进行分析处理，并利用可视化</a:t>
            </a:r>
            <a:r>
              <a:rPr lang="zh-CN" altLang="en-US" dirty="0" smtClean="0"/>
              <a:t>工具进行</a:t>
            </a:r>
            <a:r>
              <a:rPr lang="zh-CN" altLang="en-US" dirty="0"/>
              <a:t>可视化展示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建议使用华</a:t>
            </a:r>
            <a:r>
              <a:rPr lang="zh-CN" altLang="en-US" dirty="0" smtClean="0"/>
              <a:t>为云</a:t>
            </a:r>
            <a:r>
              <a:rPr lang="en-US" altLang="zh-CN" dirty="0" smtClean="0"/>
              <a:t>MRS</a:t>
            </a:r>
            <a:r>
              <a:rPr lang="zh-CN" altLang="en-US" dirty="0"/>
              <a:t>服务完成本案例。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34" y="3505198"/>
            <a:ext cx="5505962" cy="2876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本实验使用</a:t>
            </a:r>
            <a:r>
              <a:rPr lang="en-US" altLang="zh-CN" dirty="0"/>
              <a:t>FTP</a:t>
            </a:r>
            <a:r>
              <a:rPr lang="zh-CN" altLang="en-US" dirty="0"/>
              <a:t>服务器上的</a:t>
            </a:r>
            <a:r>
              <a:rPr lang="en-US" altLang="zh-CN" dirty="0" err="1"/>
              <a:t>Telecom_data</a:t>
            </a:r>
            <a:r>
              <a:rPr lang="zh-CN" altLang="en-US" dirty="0"/>
              <a:t>文件中的</a:t>
            </a:r>
            <a:r>
              <a:rPr lang="zh-CN" altLang="en-US" dirty="0" smtClean="0"/>
              <a:t>数据，自行</a:t>
            </a:r>
            <a:r>
              <a:rPr lang="zh-CN" altLang="en-US" dirty="0"/>
              <a:t>下载即</a:t>
            </a:r>
            <a:r>
              <a:rPr lang="zh-CN" altLang="en-US" dirty="0" smtClean="0"/>
              <a:t>可。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33506" y="2819416"/>
          <a:ext cx="6129248" cy="822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3083"/>
                <a:gridCol w="4086165"/>
              </a:tblGrid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数据名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数据描述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workdata.txt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2016</a:t>
                      </a:r>
                      <a:r>
                        <a:rPr lang="zh-CN" sz="1200" kern="100" dirty="0">
                          <a:effectLst/>
                        </a:rPr>
                        <a:t>年</a:t>
                      </a:r>
                      <a:r>
                        <a:rPr lang="en-US" sz="1200" kern="100" dirty="0">
                          <a:effectLst/>
                        </a:rPr>
                        <a:t>1-8</a:t>
                      </a:r>
                      <a:r>
                        <a:rPr lang="zh-CN" sz="1200" kern="100" dirty="0">
                          <a:effectLst/>
                        </a:rPr>
                        <a:t>月运营商对于用户申报故障信息的记录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callrecord.txt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2016</a:t>
                      </a:r>
                      <a:r>
                        <a:rPr lang="zh-CN" sz="1200" kern="100" dirty="0">
                          <a:effectLst/>
                        </a:rPr>
                        <a:t>年</a:t>
                      </a:r>
                      <a:r>
                        <a:rPr lang="en-US" sz="1200" kern="100" dirty="0">
                          <a:effectLst/>
                        </a:rPr>
                        <a:t>1-8</a:t>
                      </a:r>
                      <a:r>
                        <a:rPr lang="zh-CN" sz="1200" kern="100" dirty="0">
                          <a:effectLst/>
                        </a:rPr>
                        <a:t>月运营商派出的维修人员与用户的通话记录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658" y="3733792"/>
            <a:ext cx="3344980" cy="27845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6" y="3733120"/>
            <a:ext cx="3771405" cy="12953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任务要求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318" y="1143060"/>
            <a:ext cx="8991364" cy="5410058"/>
          </a:xfrm>
        </p:spPr>
        <p:txBody>
          <a:bodyPr/>
          <a:lstStyle/>
          <a:p>
            <a:r>
              <a:rPr lang="zh-CN" altLang="en-US" dirty="0"/>
              <a:t>基本任务：</a:t>
            </a:r>
            <a:endParaRPr lang="en-US" altLang="zh-CN" dirty="0"/>
          </a:p>
          <a:p>
            <a:pPr marL="857250" lvl="1" indent="-457200">
              <a:buFont typeface="+mj-lt"/>
              <a:buAutoNum type="arabicPeriod"/>
            </a:pPr>
            <a:r>
              <a:rPr lang="en-US" altLang="zh-CN" sz="2000" dirty="0"/>
              <a:t>Hadoop</a:t>
            </a:r>
            <a:r>
              <a:rPr lang="zh-CN" altLang="en-US" sz="2000" dirty="0"/>
              <a:t>并解压数据集，把</a:t>
            </a:r>
            <a:r>
              <a:rPr lang="en-US" altLang="zh-CN" sz="2000" dirty="0"/>
              <a:t>workdata.txt</a:t>
            </a:r>
            <a:r>
              <a:rPr lang="zh-CN" altLang="en-US" sz="2000" dirty="0"/>
              <a:t>和</a:t>
            </a:r>
            <a:r>
              <a:rPr lang="en-US" altLang="zh-CN" sz="2000" dirty="0"/>
              <a:t>callrecord.txt</a:t>
            </a:r>
            <a:r>
              <a:rPr lang="zh-CN" altLang="en-US" sz="2000" dirty="0"/>
              <a:t>两个文件上传至</a:t>
            </a:r>
            <a:r>
              <a:rPr lang="en-US" altLang="zh-CN" sz="2000" dirty="0"/>
              <a:t>HDFS</a:t>
            </a:r>
            <a:r>
              <a:rPr lang="zh-CN" altLang="en-US" sz="2000" dirty="0" smtClean="0"/>
              <a:t>；</a:t>
            </a:r>
            <a:endParaRPr lang="en-US" altLang="zh-CN" sz="2000" dirty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2000" dirty="0" smtClean="0"/>
              <a:t>利用</a:t>
            </a:r>
            <a:r>
              <a:rPr lang="en-US" altLang="zh-CN" sz="2000" dirty="0" smtClean="0"/>
              <a:t>Hive</a:t>
            </a:r>
            <a:r>
              <a:rPr lang="zh-CN" altLang="en-US" sz="2000" dirty="0" smtClean="0"/>
              <a:t>或</a:t>
            </a:r>
            <a:r>
              <a:rPr lang="en-US" altLang="zh-CN" sz="2000" dirty="0" smtClean="0"/>
              <a:t>Spark</a:t>
            </a:r>
            <a:r>
              <a:rPr lang="zh-CN" altLang="en-US" sz="2000" dirty="0" smtClean="0"/>
              <a:t>完成查询分析；</a:t>
            </a:r>
            <a:endParaRPr lang="en-US" altLang="zh-CN" sz="2000" dirty="0" smtClean="0"/>
          </a:p>
          <a:p>
            <a:pPr marL="1257300" lvl="2" indent="-457200">
              <a:buFont typeface="+mj-ea"/>
              <a:buAutoNum type="circleNumDbPlain"/>
            </a:pPr>
            <a:r>
              <a:rPr lang="zh-CN" altLang="en-US" sz="1600" dirty="0" smtClean="0"/>
              <a:t>进行</a:t>
            </a:r>
            <a:r>
              <a:rPr lang="zh-CN" altLang="en-US" sz="1600" dirty="0"/>
              <a:t>故障区域分布分析，统计各个地址发生故障的</a:t>
            </a:r>
            <a:r>
              <a:rPr lang="zh-CN" altLang="en-US" sz="1600" dirty="0" smtClean="0"/>
              <a:t>次数；</a:t>
            </a:r>
            <a:endParaRPr lang="zh-CN" altLang="en-US" sz="1600" dirty="0"/>
          </a:p>
          <a:p>
            <a:pPr marL="1257300" lvl="2" indent="-457200">
              <a:buFont typeface="+mj-lt"/>
              <a:buAutoNum type="circleNumDbPlain"/>
            </a:pPr>
            <a:r>
              <a:rPr lang="zh-CN" altLang="en-US" sz="1600" dirty="0" smtClean="0"/>
              <a:t>进行</a:t>
            </a:r>
            <a:r>
              <a:rPr lang="zh-CN" altLang="en-US" sz="1600" dirty="0"/>
              <a:t>区域服务分析，以省、市为单位统计各个区域服务的状况，如及时率、维修人员效率</a:t>
            </a:r>
            <a:r>
              <a:rPr lang="zh-CN" altLang="en-US" sz="1600" dirty="0" smtClean="0"/>
              <a:t>等；</a:t>
            </a:r>
            <a:endParaRPr lang="en-US" altLang="zh-CN" sz="16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2000" dirty="0" smtClean="0"/>
              <a:t>存储结果到外部</a:t>
            </a:r>
            <a:r>
              <a:rPr lang="en-US" altLang="zh-CN" sz="2000" dirty="0" smtClean="0"/>
              <a:t>MySQL</a:t>
            </a:r>
            <a:r>
              <a:rPr lang="zh-CN" altLang="en-US" sz="2000" dirty="0" smtClean="0"/>
              <a:t>；</a:t>
            </a:r>
            <a:endParaRPr lang="en-US" altLang="zh-CN" sz="2000" dirty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sz="2000" dirty="0" smtClean="0"/>
              <a:t>数据</a:t>
            </a:r>
            <a:r>
              <a:rPr lang="zh-CN" altLang="en-US" sz="2000" dirty="0"/>
              <a:t>可视化。</a:t>
            </a:r>
            <a:endParaRPr lang="en-US" altLang="zh-CN" sz="2000" dirty="0"/>
          </a:p>
          <a:p>
            <a:r>
              <a:rPr lang="zh-CN" altLang="en-US" dirty="0" smtClean="0"/>
              <a:t>选</a:t>
            </a:r>
            <a:r>
              <a:rPr lang="zh-CN" altLang="en-US" dirty="0"/>
              <a:t>做任务：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000" dirty="0" smtClean="0"/>
              <a:t>     根据</a:t>
            </a:r>
            <a:r>
              <a:rPr lang="zh-CN" altLang="en-US" sz="2000" dirty="0"/>
              <a:t>维修人员对用户的描述赋予用户的心情指数不同的值（如</a:t>
            </a:r>
            <a:r>
              <a:rPr lang="en-US" altLang="zh-CN" sz="2000" dirty="0"/>
              <a:t>2,4,6,8</a:t>
            </a:r>
            <a:r>
              <a:rPr lang="zh-CN" altLang="en-US" sz="2000" dirty="0"/>
              <a:t>等），同时结合用户呼叫维修人员的次数和用户申告故障的总次数，使用</a:t>
            </a:r>
            <a:r>
              <a:rPr lang="en-US" altLang="zh-CN" sz="2000" dirty="0"/>
              <a:t>Spark.ml</a:t>
            </a:r>
            <a:r>
              <a:rPr lang="zh-CN" altLang="en-US" sz="2000" dirty="0"/>
              <a:t>包中的聚类算法从这三个方面出发划分用户流失风险等级，并计算各类用户的相关指标（如该类用户人数、该类用户平均申告次数等</a:t>
            </a:r>
            <a:r>
              <a:rPr lang="zh-CN" altLang="en-US" sz="2000" dirty="0" smtClean="0"/>
              <a:t>）。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4-</a:t>
            </a:r>
            <a:r>
              <a:rPr lang="zh-CN" altLang="en-US" dirty="0"/>
              <a:t>华为</a:t>
            </a:r>
            <a:r>
              <a:rPr lang="zh-CN" altLang="en-US" dirty="0" smtClean="0"/>
              <a:t>云离线案例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华为</a:t>
            </a:r>
            <a:r>
              <a:rPr lang="zh-CN" altLang="en-US" dirty="0" smtClean="0"/>
              <a:t>云</a:t>
            </a:r>
            <a:r>
              <a:rPr lang="en-US" altLang="zh-CN" dirty="0" smtClean="0"/>
              <a:t>-</a:t>
            </a:r>
            <a:r>
              <a:rPr lang="zh-CN" altLang="en-US" dirty="0"/>
              <a:t>离线案例，要求利用华为云</a:t>
            </a:r>
            <a:r>
              <a:rPr lang="en-US" altLang="zh-CN" dirty="0"/>
              <a:t>MRS</a:t>
            </a:r>
            <a:r>
              <a:rPr lang="zh-CN" altLang="en-US" dirty="0" smtClean="0"/>
              <a:t>服务建立基于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的数据仓库，并实现简单数据可视化。</a:t>
            </a:r>
            <a:endParaRPr lang="en-US" altLang="zh-CN" dirty="0"/>
          </a:p>
        </p:txBody>
      </p:sp>
      <p:pic>
        <p:nvPicPr>
          <p:cNvPr id="2050" name="图片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6" y="2819416"/>
            <a:ext cx="46196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本实验使用华为云提供的电商数据</a:t>
            </a:r>
            <a:r>
              <a:rPr lang="zh-CN" altLang="en-US" dirty="0"/>
              <a:t>集。本实验提供的业务数据在</a:t>
            </a:r>
            <a:r>
              <a:rPr lang="en-US" altLang="zh-CN" dirty="0"/>
              <a:t>MySQL</a:t>
            </a:r>
            <a:r>
              <a:rPr lang="zh-CN" altLang="en-US" dirty="0"/>
              <a:t>中</a:t>
            </a:r>
            <a:r>
              <a:rPr lang="zh-CN" altLang="en-US" dirty="0" smtClean="0"/>
              <a:t>，主要</a:t>
            </a:r>
            <a:r>
              <a:rPr lang="zh-CN" altLang="en-US" dirty="0"/>
              <a:t>使用订单表</a:t>
            </a:r>
            <a:r>
              <a:rPr lang="en-US" altLang="zh-CN" dirty="0"/>
              <a:t>(</a:t>
            </a:r>
            <a:r>
              <a:rPr lang="en-US" altLang="zh-CN" dirty="0" err="1"/>
              <a:t>order_info</a:t>
            </a:r>
            <a:r>
              <a:rPr lang="en-US" altLang="zh-CN" dirty="0"/>
              <a:t>)</a:t>
            </a:r>
            <a:r>
              <a:rPr lang="zh-CN" altLang="en-US" dirty="0"/>
              <a:t>和支付表</a:t>
            </a:r>
            <a:r>
              <a:rPr lang="en-US" altLang="zh-CN" dirty="0"/>
              <a:t>(</a:t>
            </a:r>
            <a:r>
              <a:rPr lang="en-US" altLang="zh-CN" dirty="0" err="1"/>
              <a:t>payment_info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801" y="3809990"/>
            <a:ext cx="3886098" cy="25419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500" y="3846497"/>
            <a:ext cx="3623400" cy="2573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课程与培养方案（以计科专业为例）</a:t>
            </a:r>
            <a:endParaRPr lang="zh-CN" altLang="en-US" dirty="0"/>
          </a:p>
        </p:txBody>
      </p:sp>
      <p:pic>
        <p:nvPicPr>
          <p:cNvPr id="1026" name="Picture 2" descr="http://jwzx.cqupt.edu.cn/pyfa2020/kcpz/0401.jpg?id=162605356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86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任务要求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912" y="1219258"/>
            <a:ext cx="8229600" cy="4876672"/>
          </a:xfrm>
        </p:spPr>
        <p:txBody>
          <a:bodyPr/>
          <a:lstStyle/>
          <a:p>
            <a:r>
              <a:rPr lang="zh-CN" altLang="en-US" sz="2000" dirty="0" smtClean="0"/>
              <a:t>基础任务：</a:t>
            </a:r>
            <a:endParaRPr lang="en-US" altLang="zh-CN" sz="20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sz="2000" dirty="0"/>
              <a:t>在</a:t>
            </a:r>
            <a:r>
              <a:rPr lang="en-US" altLang="zh-CN" sz="2000" dirty="0"/>
              <a:t>HIVE</a:t>
            </a:r>
            <a:r>
              <a:rPr lang="zh-CN" altLang="en-US" sz="2000" dirty="0"/>
              <a:t>中建立订单表和支付表，采用</a:t>
            </a:r>
            <a:r>
              <a:rPr lang="en-US" altLang="zh-CN" sz="2000" dirty="0" err="1"/>
              <a:t>Sqoop</a:t>
            </a:r>
            <a:r>
              <a:rPr lang="zh-CN" altLang="en-US" sz="2000" dirty="0"/>
              <a:t>或华为</a:t>
            </a:r>
            <a:r>
              <a:rPr lang="en-US" altLang="zh-CN" sz="2000" dirty="0"/>
              <a:t>Loader</a:t>
            </a:r>
            <a:r>
              <a:rPr lang="zh-CN" altLang="en-US" sz="2000" dirty="0"/>
              <a:t>，从</a:t>
            </a:r>
            <a:r>
              <a:rPr lang="en-US" altLang="zh-CN" sz="2000" dirty="0" err="1"/>
              <a:t>Mysql</a:t>
            </a:r>
            <a:r>
              <a:rPr lang="zh-CN" altLang="en-US" sz="2000" dirty="0"/>
              <a:t>采集到</a:t>
            </a:r>
            <a:r>
              <a:rPr lang="en-US" altLang="zh-CN" sz="2000" dirty="0"/>
              <a:t>HIVE</a:t>
            </a:r>
            <a:r>
              <a:rPr lang="zh-CN" altLang="en-US" sz="2000" dirty="0"/>
              <a:t>平台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sz="2000" dirty="0"/>
              <a:t>在</a:t>
            </a:r>
            <a:r>
              <a:rPr lang="en-US" altLang="zh-CN" sz="2000" dirty="0"/>
              <a:t>HIVE</a:t>
            </a:r>
            <a:r>
              <a:rPr lang="zh-CN" altLang="en-US" sz="2000" dirty="0"/>
              <a:t>中建立原始</a:t>
            </a:r>
            <a:r>
              <a:rPr lang="en-US" altLang="zh-CN" sz="2000" dirty="0"/>
              <a:t>ODS</a:t>
            </a:r>
            <a:r>
              <a:rPr lang="zh-CN" altLang="en-US" sz="2000" dirty="0"/>
              <a:t>表（订单，支付），清洗筛选后的</a:t>
            </a:r>
            <a:r>
              <a:rPr lang="en-US" altLang="zh-CN" sz="2000" dirty="0"/>
              <a:t>DWD</a:t>
            </a:r>
            <a:r>
              <a:rPr lang="zh-CN" altLang="en-US" sz="2000" dirty="0"/>
              <a:t>表（订单，支付，要求按日期实现动态分区），轻量汇总的</a:t>
            </a:r>
            <a:r>
              <a:rPr lang="en-US" altLang="zh-CN" sz="2000" dirty="0"/>
              <a:t>DWS</a:t>
            </a:r>
            <a:r>
              <a:rPr lang="zh-CN" altLang="en-US" sz="2000" dirty="0"/>
              <a:t>宽表（要求按日期实现动态分区），汇总后的应用数据</a:t>
            </a:r>
            <a:r>
              <a:rPr lang="en-US" altLang="zh-CN" sz="2000" dirty="0"/>
              <a:t>ADS</a:t>
            </a:r>
            <a:r>
              <a:rPr lang="zh-CN" altLang="en-US" sz="2000" dirty="0"/>
              <a:t>表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sz="2000" dirty="0"/>
              <a:t>在</a:t>
            </a:r>
            <a:r>
              <a:rPr lang="en-US" altLang="zh-CN" sz="2000" dirty="0" err="1"/>
              <a:t>Mysql</a:t>
            </a:r>
            <a:r>
              <a:rPr lang="zh-CN" altLang="en-US" sz="2000" dirty="0"/>
              <a:t>中建立相应数据表，采用</a:t>
            </a:r>
            <a:r>
              <a:rPr lang="en-US" altLang="zh-CN" sz="2000" dirty="0" err="1"/>
              <a:t>Sqoop</a:t>
            </a:r>
            <a:r>
              <a:rPr lang="zh-CN" altLang="en-US" sz="2000" dirty="0"/>
              <a:t>或华为</a:t>
            </a:r>
            <a:r>
              <a:rPr lang="en-US" altLang="zh-CN" sz="2000" dirty="0"/>
              <a:t>Loader</a:t>
            </a:r>
            <a:r>
              <a:rPr lang="zh-CN" altLang="en-US" sz="2000" dirty="0"/>
              <a:t>，从</a:t>
            </a:r>
            <a:r>
              <a:rPr lang="en-US" altLang="zh-CN" sz="2000" dirty="0"/>
              <a:t>HIVE</a:t>
            </a:r>
            <a:r>
              <a:rPr lang="zh-CN" altLang="en-US" sz="2000" dirty="0"/>
              <a:t>导出到</a:t>
            </a:r>
            <a:r>
              <a:rPr lang="en-US" altLang="zh-CN" sz="2000" dirty="0" err="1"/>
              <a:t>Mysql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sz="2000" dirty="0" smtClean="0"/>
              <a:t>建立</a:t>
            </a:r>
            <a:r>
              <a:rPr lang="zh-CN" altLang="en-US" sz="2000" dirty="0"/>
              <a:t>可视化看板，可选择</a:t>
            </a:r>
            <a:r>
              <a:rPr lang="zh-CN" altLang="en-US" sz="2000" dirty="0" smtClean="0"/>
              <a:t>使用</a:t>
            </a:r>
            <a:r>
              <a:rPr lang="zh-CN" altLang="en-US" sz="2000" dirty="0"/>
              <a:t>华为</a:t>
            </a:r>
            <a:r>
              <a:rPr lang="en-US" altLang="zh-CN" sz="2000" dirty="0" smtClean="0"/>
              <a:t>DLV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Superset</a:t>
            </a:r>
            <a:r>
              <a:rPr lang="zh-CN" altLang="en-US" sz="2000" dirty="0" smtClean="0"/>
              <a:t>或</a:t>
            </a:r>
            <a:r>
              <a:rPr lang="en-US" altLang="zh-CN" sz="2000" dirty="0" err="1"/>
              <a:t>Echarts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zh-CN" altLang="en-US" sz="2000" dirty="0" smtClean="0"/>
              <a:t>选做任务：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     此处</a:t>
            </a:r>
            <a:r>
              <a:rPr lang="zh-CN" altLang="en-US" sz="2000" dirty="0"/>
              <a:t>只使用了业务数据，同学们可参考华为实验指导书，对日志数据进行数据仓库建模和分析，并可视化。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76634" y="3048010"/>
            <a:ext cx="2514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结束</a:t>
            </a:r>
            <a:endParaRPr lang="zh-CN" altLang="en-US" sz="72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教学大纲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308" y="1143060"/>
            <a:ext cx="8115324" cy="54862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72" y="4800564"/>
            <a:ext cx="7266987" cy="1723008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课程在线实验平台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600200"/>
            <a:ext cx="8305690" cy="4876720"/>
          </a:xfrm>
        </p:spPr>
        <p:txBody>
          <a:bodyPr/>
          <a:lstStyle/>
          <a:p>
            <a:r>
              <a:rPr lang="zh-CN" altLang="en-US" dirty="0" smtClean="0"/>
              <a:t>普开大</a:t>
            </a:r>
            <a:r>
              <a:rPr lang="zh-CN" altLang="en-US" dirty="0"/>
              <a:t>数据</a:t>
            </a:r>
            <a:r>
              <a:rPr lang="zh-CN" altLang="en-US" dirty="0" smtClean="0"/>
              <a:t>平台（校园网）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http</a:t>
            </a:r>
            <a:r>
              <a:rPr lang="en-US" altLang="zh-CN" dirty="0"/>
              <a:t>://172.20.5.48/</a:t>
            </a:r>
            <a:endParaRPr lang="en-US" altLang="zh-CN" dirty="0"/>
          </a:p>
          <a:p>
            <a:r>
              <a:rPr lang="zh-CN" altLang="en-US" dirty="0" smtClean="0"/>
              <a:t>华为云（公网）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hlinkClick r:id="rId1"/>
              </a:rPr>
              <a:t>https</a:t>
            </a:r>
            <a:r>
              <a:rPr lang="en-US" altLang="zh-CN" dirty="0">
                <a:hlinkClick r:id="rId1"/>
              </a:rPr>
              <a:t>://</a:t>
            </a:r>
            <a:r>
              <a:rPr lang="en-US" altLang="zh-CN" dirty="0" smtClean="0">
                <a:hlinkClick r:id="rId1"/>
              </a:rPr>
              <a:t>www.huaweicloud.com/product/mrs.html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IMING" val="|2"/>
</p:tagLst>
</file>

<file path=ppt/tags/tag10.xml><?xml version="1.0" encoding="utf-8"?>
<p:tagLst xmlns:p="http://schemas.openxmlformats.org/presentationml/2006/main">
  <p:tag name="MH" val="20190323104143"/>
  <p:tag name="MH_LIBRARY" val="GRAPHIC"/>
  <p:tag name="MH_TYPE" val="SubTitle"/>
  <p:tag name="MH_ORDER" val="1"/>
</p:tagLst>
</file>

<file path=ppt/tags/tag11.xml><?xml version="1.0" encoding="utf-8"?>
<p:tagLst xmlns:p="http://schemas.openxmlformats.org/presentationml/2006/main">
  <p:tag name="MH" val="20190323104143"/>
  <p:tag name="MH_LIBRARY" val="GRAPHIC"/>
  <p:tag name="MH_TYPE" val="Other"/>
  <p:tag name="MH_ORDER" val="2"/>
</p:tagLst>
</file>

<file path=ppt/tags/tag12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"/>
  <p:tag name="MH" val="20190323104143"/>
  <p:tag name="MH_LIBRARY" val="GRAPHIC"/>
</p:tagLst>
</file>

<file path=ppt/tags/tag13.xml><?xml version="1.0" encoding="utf-8"?>
<p:tagLst xmlns:p="http://schemas.openxmlformats.org/presentationml/2006/main">
  <p:tag name="commondata" val="eyJoZGlkIjoiYWFjMGY5ZTc1NzRiMGRhZDNhYTc5ZTg4Y2JhN2RmMTQifQ=="/>
</p:tagLst>
</file>

<file path=ppt/tags/tag2.xml><?xml version="1.0" encoding="utf-8"?>
<p:tagLst xmlns:p="http://schemas.openxmlformats.org/presentationml/2006/main">
  <p:tag name="MH" val="20190323104143"/>
  <p:tag name="MH_LIBRARY" val="GRAPHIC"/>
  <p:tag name="MH_TYPE" val="PageTitle"/>
  <p:tag name="MH_ORDER" val="PageTitle"/>
</p:tagLst>
</file>

<file path=ppt/tags/tag3.xml><?xml version="1.0" encoding="utf-8"?>
<p:tagLst xmlns:p="http://schemas.openxmlformats.org/presentationml/2006/main">
  <p:tag name="MH" val="20190323104143"/>
  <p:tag name="MH_LIBRARY" val="GRAPHIC"/>
  <p:tag name="MH_TYPE" val="Other"/>
  <p:tag name="MH_ORDER" val="1"/>
</p:tagLst>
</file>

<file path=ppt/tags/tag4.xml><?xml version="1.0" encoding="utf-8"?>
<p:tagLst xmlns:p="http://schemas.openxmlformats.org/presentationml/2006/main">
  <p:tag name="MH" val="20190323104143"/>
  <p:tag name="MH_LIBRARY" val="GRAPHIC"/>
  <p:tag name="MH_TYPE" val="SubTitle"/>
  <p:tag name="MH_ORDER" val="1"/>
</p:tagLst>
</file>

<file path=ppt/tags/tag5.xml><?xml version="1.0" encoding="utf-8"?>
<p:tagLst xmlns:p="http://schemas.openxmlformats.org/presentationml/2006/main">
  <p:tag name="MH" val="20190323104143"/>
  <p:tag name="MH_LIBRARY" val="GRAPHIC"/>
  <p:tag name="MH_TYPE" val="Other"/>
  <p:tag name="MH_ORDER" val="2"/>
</p:tagLst>
</file>

<file path=ppt/tags/tag6.xml><?xml version="1.0" encoding="utf-8"?>
<p:tagLst xmlns:p="http://schemas.openxmlformats.org/presentationml/2006/main">
  <p:tag name="MH" val="20190323104143"/>
  <p:tag name="MH_LIBRARY" val="GRAPHIC"/>
  <p:tag name="MH_TYPE" val="Other"/>
  <p:tag name="MH_ORDER" val="3"/>
</p:tagLst>
</file>

<file path=ppt/tags/tag7.xml><?xml version="1.0" encoding="utf-8"?>
<p:tagLst xmlns:p="http://schemas.openxmlformats.org/presentationml/2006/main">
  <p:tag name="MH" val="20190323104143"/>
  <p:tag name="MH_LIBRARY" val="GRAPHIC"/>
  <p:tag name="MH_TYPE" val="SubTitle"/>
  <p:tag name="MH_ORDER" val="2"/>
</p:tagLst>
</file>

<file path=ppt/tags/tag8.xml><?xml version="1.0" encoding="utf-8"?>
<p:tagLst xmlns:p="http://schemas.openxmlformats.org/presentationml/2006/main">
  <p:tag name="MH" val="20190323104143"/>
  <p:tag name="MH_LIBRARY" val="GRAPHIC"/>
  <p:tag name="MH_TYPE" val="Other"/>
  <p:tag name="MH_ORDER" val="4"/>
</p:tagLst>
</file>

<file path=ppt/tags/tag9.xml><?xml version="1.0" encoding="utf-8"?>
<p:tagLst xmlns:p="http://schemas.openxmlformats.org/presentationml/2006/main">
  <p:tag name="MH" val="20190323104143"/>
  <p:tag name="MH_LIBRARY" val="GRAPHIC"/>
  <p:tag name="MH_TYPE" val="Other"/>
  <p:tag name="MH_ORDER" val="1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7197</Words>
  <Application>WPS 演示</Application>
  <PresentationFormat>全屏显示(4:3)</PresentationFormat>
  <Paragraphs>425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0" baseType="lpstr">
      <vt:lpstr>Arial</vt:lpstr>
      <vt:lpstr>宋体</vt:lpstr>
      <vt:lpstr>Wingdings</vt:lpstr>
      <vt:lpstr>黑体</vt:lpstr>
      <vt:lpstr>微软雅黑</vt:lpstr>
      <vt:lpstr>Arial Unicode MS</vt:lpstr>
      <vt:lpstr>华文仿宋</vt:lpstr>
      <vt:lpstr>Calibri</vt:lpstr>
      <vt:lpstr>默认设计模板</vt:lpstr>
      <vt:lpstr>PowerPoint 演示文稿</vt:lpstr>
      <vt:lpstr>课程内容</vt:lpstr>
      <vt:lpstr>大数据技术包括哪些内容？</vt:lpstr>
      <vt:lpstr>内容提纲</vt:lpstr>
      <vt:lpstr>PowerPoint 演示文稿</vt:lpstr>
      <vt:lpstr>课程简介</vt:lpstr>
      <vt:lpstr>课程与培养方案（以计科专业为例）</vt:lpstr>
      <vt:lpstr>教学大纲</vt:lpstr>
      <vt:lpstr>课程在线实验平台</vt:lpstr>
      <vt:lpstr>学习资源</vt:lpstr>
      <vt:lpstr>PowerPoint 演示文稿</vt:lpstr>
      <vt:lpstr>什么是云计算？</vt:lpstr>
      <vt:lpstr>云计算的发展-1</vt:lpstr>
      <vt:lpstr>云计算的发展-2</vt:lpstr>
      <vt:lpstr>云计算的发展-3</vt:lpstr>
      <vt:lpstr>云计算核心技术</vt:lpstr>
      <vt:lpstr>资源虚拟化</vt:lpstr>
      <vt:lpstr>云计算的服务层次</vt:lpstr>
      <vt:lpstr>示例：重庆邮电大学-中兴ICT云平台（基于OpenStack的私有云）</vt:lpstr>
      <vt:lpstr>示例：华为云1（公有云）</vt:lpstr>
      <vt:lpstr>示例：华为云大数据服务（MapReduce）</vt:lpstr>
      <vt:lpstr>示例：阿里云</vt:lpstr>
      <vt:lpstr>示例：阿里云大数据服务（MaxCompute）</vt:lpstr>
      <vt:lpstr>大数据平台？Why？</vt:lpstr>
      <vt:lpstr>大数据的处理流程</vt:lpstr>
      <vt:lpstr>大数据核心问题</vt:lpstr>
      <vt:lpstr>大数据技术栈</vt:lpstr>
      <vt:lpstr>大数据处工具/平台的选择</vt:lpstr>
      <vt:lpstr>主流技术平台</vt:lpstr>
      <vt:lpstr>1.Hadoop</vt:lpstr>
      <vt:lpstr> Hadoop 生态系统2.0</vt:lpstr>
      <vt:lpstr>HDFS存储架构</vt:lpstr>
      <vt:lpstr>HDFS读流程</vt:lpstr>
      <vt:lpstr>MapReduce计算框架</vt:lpstr>
      <vt:lpstr>Wordcount中的Map任务</vt:lpstr>
      <vt:lpstr>Wordcount 中的Reduce任务</vt:lpstr>
      <vt:lpstr>YARN</vt:lpstr>
      <vt:lpstr>扩展-华为的OBS存储</vt:lpstr>
      <vt:lpstr>2.Hive</vt:lpstr>
      <vt:lpstr>Hive工作模型</vt:lpstr>
      <vt:lpstr>运行机制</vt:lpstr>
      <vt:lpstr>3.Spark</vt:lpstr>
      <vt:lpstr>Spark技术栈</vt:lpstr>
      <vt:lpstr>Spark核心概念-RDD</vt:lpstr>
      <vt:lpstr>Spark核心概念-DAG</vt:lpstr>
      <vt:lpstr>Spark工作模型（standalone模式）</vt:lpstr>
      <vt:lpstr>Spark Streaming流式计算</vt:lpstr>
      <vt:lpstr>Spark Streaming工作原理</vt:lpstr>
      <vt:lpstr>4.下一代流批一体框架：Flink（课后自学）</vt:lpstr>
      <vt:lpstr>Flink技术栈（课后自学）</vt:lpstr>
      <vt:lpstr>Flink工作模型（课后自学）</vt:lpstr>
      <vt:lpstr>PowerPoint 演示文稿</vt:lpstr>
      <vt:lpstr>课程知识结构</vt:lpstr>
      <vt:lpstr>课程内容</vt:lpstr>
      <vt:lpstr>Hadoop大数据平台（8学时）</vt:lpstr>
      <vt:lpstr>Hive分布式数据仓库（8学时）</vt:lpstr>
      <vt:lpstr>Spark大数据平台（8学时）</vt:lpstr>
      <vt:lpstr>综合案例（16学时，融入华为技术与内容）</vt:lpstr>
      <vt:lpstr>案例1-基于Ebay拍卖数据集的数据分析</vt:lpstr>
      <vt:lpstr>数据集</vt:lpstr>
      <vt:lpstr>任务要求</vt:lpstr>
      <vt:lpstr>案例2-农产品价格实时分析</vt:lpstr>
      <vt:lpstr>数据集</vt:lpstr>
      <vt:lpstr>任务要求</vt:lpstr>
      <vt:lpstr>案例3-运营商在线服务数据分析</vt:lpstr>
      <vt:lpstr>数据集</vt:lpstr>
      <vt:lpstr>任务要求</vt:lpstr>
      <vt:lpstr>案例4-华为云离线案例</vt:lpstr>
      <vt:lpstr>数据集</vt:lpstr>
      <vt:lpstr>任务要求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大数据技术原理与应用</dc:title>
  <dc:creator>厦门大学-林子雨-编著</dc:creator>
  <dc:description>http://dblab.xmu.edu.cn/post/bigdata</dc:description>
  <cp:lastModifiedBy>Administrator</cp:lastModifiedBy>
  <cp:revision>524</cp:revision>
  <dcterms:created xsi:type="dcterms:W3CDTF">2024-06-03T00:19:57Z</dcterms:created>
  <dcterms:modified xsi:type="dcterms:W3CDTF">2024-06-03T00:41:46Z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A51BD12DE3A040A0B83E891FF8AA8AEE_12</vt:lpwstr>
  </property>
  <property fmtid="{D5CDD505-2E9C-101B-9397-08002B2CF9AE}" pid="3" name="KSOProductBuildVer">
    <vt:lpwstr>2052-12.1.0.16929</vt:lpwstr>
  </property>
</Properties>
</file>